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43" r:id="rId2"/>
    <p:sldId id="581" r:id="rId3"/>
    <p:sldId id="582" r:id="rId4"/>
    <p:sldId id="583" r:id="rId5"/>
    <p:sldId id="357" r:id="rId6"/>
    <p:sldId id="594" r:id="rId7"/>
    <p:sldId id="587" r:id="rId8"/>
    <p:sldId id="588" r:id="rId9"/>
    <p:sldId id="7480" r:id="rId10"/>
    <p:sldId id="7481" r:id="rId11"/>
    <p:sldId id="7482" r:id="rId12"/>
    <p:sldId id="358" r:id="rId13"/>
    <p:sldId id="359" r:id="rId14"/>
    <p:sldId id="360" r:id="rId15"/>
    <p:sldId id="362" r:id="rId16"/>
    <p:sldId id="363" r:id="rId17"/>
    <p:sldId id="364" r:id="rId18"/>
    <p:sldId id="365" r:id="rId19"/>
    <p:sldId id="366" r:id="rId20"/>
    <p:sldId id="367" r:id="rId21"/>
    <p:sldId id="368" r:id="rId22"/>
    <p:sldId id="369" r:id="rId23"/>
    <p:sldId id="431" r:id="rId24"/>
    <p:sldId id="451" r:id="rId25"/>
    <p:sldId id="487" r:id="rId26"/>
    <p:sldId id="507" r:id="rId27"/>
    <p:sldId id="374" r:id="rId28"/>
    <p:sldId id="370" r:id="rId29"/>
    <p:sldId id="371" r:id="rId30"/>
    <p:sldId id="570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0099"/>
    <a:srgbClr val="FF00FF"/>
    <a:srgbClr val="006600"/>
    <a:srgbClr val="CC6600"/>
    <a:srgbClr val="0099FF"/>
    <a:srgbClr val="FF0066"/>
    <a:srgbClr val="FF99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85714" autoAdjust="0"/>
  </p:normalViewPr>
  <p:slideViewPr>
    <p:cSldViewPr>
      <p:cViewPr varScale="1">
        <p:scale>
          <a:sx n="73" d="100"/>
          <a:sy n="73" d="100"/>
        </p:scale>
        <p:origin x="1157" y="62"/>
      </p:cViewPr>
      <p:guideLst>
        <p:guide orient="horz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205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55EF73E4-AE2A-4214-8D0C-5C211DB36B71}" type="datetimeFigureOut">
              <a:rPr lang="zh-TW" altLang="en-US"/>
              <a:pPr>
                <a:defRPr/>
              </a:pPr>
              <a:t>2024/9/26</a:t>
            </a:fld>
            <a:endParaRPr lang="en-US" altLang="zh-TW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40A5D80C-C211-436C-9B73-321BCCD4FAE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Calibri" pitchFamily="34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Calibri" pitchFamily="34" charset="0"/>
                <a:ea typeface="新細明體" charset="-120"/>
              </a:defRPr>
            </a:lvl1pPr>
          </a:lstStyle>
          <a:p>
            <a:pPr>
              <a:defRPr/>
            </a:pPr>
            <a:fld id="{D025BD2E-EF67-4568-B5BC-8843BC5281CB}" type="datetimeFigureOut">
              <a:rPr lang="en-US" altLang="zh-TW"/>
              <a:pPr>
                <a:defRPr/>
              </a:pPr>
              <a:t>9/26/2024</a:t>
            </a:fld>
            <a:endParaRPr lang="en-US" altLang="zh-T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Calibri" pitchFamily="34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Calibri" pitchFamily="34" charset="0"/>
                <a:ea typeface="新細明體" charset="-120"/>
              </a:defRPr>
            </a:lvl1pPr>
          </a:lstStyle>
          <a:p>
            <a:pPr>
              <a:defRPr/>
            </a:pPr>
            <a:fld id="{073B0404-C696-4F8E-A49F-F31479287CC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282" y="357166"/>
            <a:ext cx="8715436" cy="1470025"/>
          </a:xfrm>
        </p:spPr>
        <p:txBody>
          <a:bodyPr/>
          <a:lstStyle>
            <a:lvl1pPr>
              <a:defRPr b="1" baseline="0">
                <a:ln w="19050" cmpd="sng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latin typeface="+mj-lt"/>
                <a:ea typeface="+mj-ea"/>
                <a:cs typeface="Tahoma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28802"/>
            <a:ext cx="6400800" cy="1428760"/>
          </a:xfrm>
        </p:spPr>
        <p:txBody>
          <a:bodyPr/>
          <a:lstStyle>
            <a:lvl1pPr marL="0" indent="0" algn="ctr">
              <a:buNone/>
              <a:defRPr b="1" cap="none" spc="0">
                <a:ln w="19050">
                  <a:solidFill>
                    <a:srgbClr val="0C3226"/>
                  </a:solidFill>
                </a:ln>
                <a:solidFill>
                  <a:schemeClr val="bg1"/>
                </a:solidFill>
                <a:effectLst/>
                <a:latin typeface="+mn-lt"/>
                <a:cs typeface="Microsoft Sans Serif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873D6-CFFA-4875-856C-F9CE699D104F}" type="datetimeFigureOut">
              <a:rPr lang="en-US" altLang="zh-TW"/>
              <a:pPr>
                <a:defRPr/>
              </a:pPr>
              <a:t>9/26/2024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9C9CC-A3D8-4B40-BA81-99C023B200D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2"/>
              </a:buBlip>
              <a:defRPr/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2"/>
              </a:buBlip>
              <a:defRPr/>
            </a:lvl5pPr>
            <a:lvl6pPr>
              <a:buFontTx/>
              <a:buBlip>
                <a:blip r:embed="rId3"/>
              </a:buBlip>
              <a:defRPr/>
            </a:lvl6pPr>
            <a:lvl7pPr>
              <a:buFontTx/>
              <a:buBlip>
                <a:blip r:embed="rId2"/>
              </a:buBlip>
              <a:defRPr/>
            </a:lvl7pPr>
            <a:lvl8pPr>
              <a:buFontTx/>
              <a:buBlip>
                <a:blip r:embed="rId3"/>
              </a:buBlip>
              <a:defRPr/>
            </a:lvl8pPr>
            <a:lvl9pPr>
              <a:buFontTx/>
              <a:buBlip>
                <a:blip r:embed="rId2"/>
              </a:buBlip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90988-36EB-42CB-B67F-0863F068A34D}" type="datetimeFigureOut">
              <a:rPr lang="en-US" altLang="zh-TW"/>
              <a:pPr>
                <a:defRPr/>
              </a:pPr>
              <a:t>9/26/2024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52C5C-D9CE-4892-AB07-101F97E0D17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2"/>
              </a:buBlip>
              <a:defRPr/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2"/>
              </a:buBlip>
              <a:defRPr/>
            </a:lvl5pPr>
            <a:lvl6pPr>
              <a:buFontTx/>
              <a:buBlip>
                <a:blip r:embed="rId3"/>
              </a:buBlip>
              <a:defRPr/>
            </a:lvl6pPr>
            <a:lvl7pPr>
              <a:buFontTx/>
              <a:buBlip>
                <a:blip r:embed="rId2"/>
              </a:buBlip>
              <a:defRPr/>
            </a:lvl7pPr>
            <a:lvl8pPr>
              <a:buFontTx/>
              <a:buBlip>
                <a:blip r:embed="rId3"/>
              </a:buBlip>
              <a:defRPr/>
            </a:lvl8pPr>
            <a:lvl9pPr>
              <a:buFontTx/>
              <a:buBlip>
                <a:blip r:embed="rId2"/>
              </a:buBlip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11CCD-CD01-41A6-B718-055C36A3660E}" type="datetimeFigureOut">
              <a:rPr lang="en-US" altLang="zh-TW"/>
              <a:pPr>
                <a:defRPr/>
              </a:pPr>
              <a:t>9/26/2024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09089-3451-4076-86B5-0CAC4F08F00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227C3-513F-4F59-9AB1-FC2D7A4EDEE5}" type="datetimeFigureOut">
              <a:rPr lang="en-US" altLang="zh-TW"/>
              <a:pPr>
                <a:defRPr/>
              </a:pPr>
              <a:t>9/26/2024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5C349-6D3F-4448-8EC5-434B4E6D397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10403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F5F17-8C91-4E29-9E90-51F3DB42080A}" type="datetimeFigureOut">
              <a:rPr lang="en-US" altLang="zh-TW"/>
              <a:pPr>
                <a:defRPr/>
              </a:pPr>
              <a:t>9/26/2024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9488-BDB6-45E8-8BD7-C9E0B7875AB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1A295-6465-48FE-81FE-FA3E99765F83}" type="datetimeFigureOut">
              <a:rPr lang="en-US" altLang="zh-TW"/>
              <a:pPr>
                <a:defRPr/>
              </a:pPr>
              <a:t>9/26/2024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6DEA1-40C5-4277-9AEE-89BAA68D00E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DC42B-E3AB-4B1C-AD8E-A58A32D3A471}" type="datetimeFigureOut">
              <a:rPr lang="en-US" altLang="zh-TW"/>
              <a:pPr>
                <a:defRPr/>
              </a:pPr>
              <a:t>9/26/2024</a:t>
            </a:fld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6D1FF-30EB-4141-A110-870FF0ACEE8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C4686-7AA6-4F31-877B-F01D848D9B57}" type="datetimeFigureOut">
              <a:rPr lang="en-US" altLang="zh-TW"/>
              <a:pPr>
                <a:defRPr/>
              </a:pPr>
              <a:t>9/26/2024</a:t>
            </a:fld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4837C-3194-4DD2-A516-2F5DCAB5D30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33DEB-B676-467F-A954-A806D47C6B62}" type="datetimeFigureOut">
              <a:rPr lang="en-US" altLang="zh-TW"/>
              <a:pPr>
                <a:defRPr/>
              </a:pPr>
              <a:t>9/26/2024</a:t>
            </a:fld>
            <a:endParaRPr lang="en-US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2E809-84A8-48C0-BBAE-45B3AB33C1F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63264-64D3-4BA7-802F-B81B60360FD6}" type="datetimeFigureOut">
              <a:rPr lang="en-US" altLang="zh-TW"/>
              <a:pPr>
                <a:defRPr/>
              </a:pPr>
              <a:t>9/26/2024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41EC6-E3D2-4E10-9B6F-1CF5F0B301D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40C83-E2CB-4C23-BE2E-32E81D6CE047}" type="datetimeFigureOut">
              <a:rPr lang="en-US" altLang="zh-TW"/>
              <a:pPr>
                <a:defRPr/>
              </a:pPr>
              <a:t>9/26/2024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9283E-4239-4233-AA96-B241E061CED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0C3226"/>
                </a:solidFill>
                <a:latin typeface="Verdana" pitchFamily="34" charset="0"/>
                <a:ea typeface="新細明體" charset="-120"/>
              </a:defRPr>
            </a:lvl1pPr>
          </a:lstStyle>
          <a:p>
            <a:pPr>
              <a:defRPr/>
            </a:pPr>
            <a:fld id="{08796C96-9AD8-4042-A195-7DB118E17C0E}" type="datetimeFigureOut">
              <a:rPr lang="en-US" altLang="zh-TW"/>
              <a:pPr>
                <a:defRPr/>
              </a:pPr>
              <a:t>9/26/2024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0C3226"/>
                </a:solidFill>
                <a:latin typeface="Verdana" pitchFamily="34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0C3226"/>
                </a:solidFill>
                <a:latin typeface="Verdana" pitchFamily="34" charset="0"/>
                <a:ea typeface="新細明體" charset="-120"/>
              </a:defRPr>
            </a:lvl1pPr>
          </a:lstStyle>
          <a:p>
            <a:pPr>
              <a:defRPr/>
            </a:pPr>
            <a:fld id="{CBAB0850-DD96-49DB-BF53-DA86EEF4087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ln w="19050">
            <a:solidFill>
              <a:schemeClr val="bg1"/>
            </a:solidFill>
          </a:ln>
          <a:solidFill>
            <a:srgbClr val="00133A"/>
          </a:solidFill>
          <a:latin typeface="+mj-lt"/>
          <a:ea typeface="+mj-ea"/>
          <a:cs typeface="Tahom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3200" kern="1200">
          <a:solidFill>
            <a:srgbClr val="10403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800" kern="1200">
          <a:solidFill>
            <a:srgbClr val="10403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400" kern="1200">
          <a:solidFill>
            <a:srgbClr val="10403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000" kern="1200">
          <a:solidFill>
            <a:srgbClr val="10403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000" kern="1200">
          <a:solidFill>
            <a:srgbClr val="10403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800" kern="1200">
          <a:solidFill>
            <a:srgbClr val="10403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800" kern="1200">
          <a:solidFill>
            <a:srgbClr val="10403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600" kern="1200">
          <a:solidFill>
            <a:srgbClr val="10403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600" kern="1200">
          <a:solidFill>
            <a:srgbClr val="10403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標題 1"/>
          <p:cNvSpPr>
            <a:spLocks noGrp="1"/>
          </p:cNvSpPr>
          <p:nvPr>
            <p:ph type="ctrTitle" idx="4294967295"/>
          </p:nvPr>
        </p:nvSpPr>
        <p:spPr bwMode="auto">
          <a:xfrm>
            <a:off x="785786" y="1357298"/>
            <a:ext cx="7858180" cy="1470025"/>
          </a:xfrm>
          <a:noFill/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zh-TW" altLang="en-US" dirty="0">
                <a:ln>
                  <a:noFill/>
                </a:ln>
                <a:solidFill>
                  <a:srgbClr val="000099"/>
                </a:solidFill>
                <a:ea typeface="新細明體" pitchFamily="18" charset="-120"/>
              </a:rPr>
              <a:t>學生為主體，教育創新機</a:t>
            </a:r>
          </a:p>
        </p:txBody>
      </p:sp>
      <p:sp>
        <p:nvSpPr>
          <p:cNvPr id="3075" name="副標題 2"/>
          <p:cNvSpPr>
            <a:spLocks noGrp="1"/>
          </p:cNvSpPr>
          <p:nvPr>
            <p:ph type="subTitle" idx="4294967295"/>
          </p:nvPr>
        </p:nvSpPr>
        <p:spPr>
          <a:xfrm>
            <a:off x="611560" y="980728"/>
            <a:ext cx="7561262" cy="1728614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FontTx/>
              <a:buNone/>
            </a:pPr>
            <a:r>
              <a:rPr lang="zh-TW" altLang="en-US" sz="4000" b="1" dirty="0">
                <a:solidFill>
                  <a:srgbClr val="FF00FF"/>
                </a:solidFill>
                <a:latin typeface="標楷體" pitchFamily="65" charset="-120"/>
                <a:ea typeface="標楷體" pitchFamily="65" charset="-120"/>
              </a:rPr>
              <a:t>校長辦學理念</a:t>
            </a:r>
            <a:endParaRPr lang="zh-TW" altLang="en-US" sz="4000" b="1" dirty="0">
              <a:solidFill>
                <a:srgbClr val="FF00FF"/>
              </a:solidFill>
              <a:latin typeface="微軟正黑體" pitchFamily="34" charset="-120"/>
            </a:endParaRPr>
          </a:p>
        </p:txBody>
      </p:sp>
      <p:sp>
        <p:nvSpPr>
          <p:cNvPr id="3076" name="標題 1"/>
          <p:cNvSpPr>
            <a:spLocks/>
          </p:cNvSpPr>
          <p:nvPr/>
        </p:nvSpPr>
        <p:spPr bwMode="auto">
          <a:xfrm>
            <a:off x="3419475" y="5805488"/>
            <a:ext cx="547211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kumimoji="0" lang="zh-TW" altLang="en-US" sz="2800" b="1" dirty="0">
                <a:latin typeface="Verdana" pitchFamily="34" charset="0"/>
                <a:cs typeface="Tahoma" pitchFamily="34" charset="0"/>
              </a:rPr>
              <a:t>校長  李添旺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C0A978C-F722-4EE0-B38D-C7A15CF13B90}"/>
              </a:ext>
            </a:extLst>
          </p:cNvPr>
          <p:cNvSpPr/>
          <p:nvPr/>
        </p:nvSpPr>
        <p:spPr>
          <a:xfrm>
            <a:off x="575556" y="1674674"/>
            <a:ext cx="63007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zh-TW" altLang="en-US" sz="2800" b="1" dirty="0">
                <a:solidFill>
                  <a:srgbClr val="C00000"/>
                </a:solidFill>
                <a:ea typeface="文鼎粗行楷"/>
              </a:rPr>
              <a:t>學務困境：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sz="2400" dirty="0">
                <a:latin typeface="+mn-ea"/>
                <a:ea typeface="+mn-ea"/>
              </a:rPr>
              <a:t>性平、霸凌事件頻繁，行政處理繁瑣。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D7F368-F0BC-4ABE-BD26-43E29EB2E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971248"/>
            <a:ext cx="5400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3200" kern="1200">
                <a:solidFill>
                  <a:srgbClr val="10403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 kern="1200">
                <a:solidFill>
                  <a:srgbClr val="10403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400" kern="1200">
                <a:solidFill>
                  <a:srgbClr val="10403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 kern="1200">
                <a:solidFill>
                  <a:srgbClr val="10403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 kern="1200">
                <a:solidFill>
                  <a:srgbClr val="10403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1800" kern="1200">
                <a:solidFill>
                  <a:srgbClr val="10403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800" kern="1200">
                <a:solidFill>
                  <a:srgbClr val="10403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1600" kern="1200">
                <a:solidFill>
                  <a:srgbClr val="10403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600" kern="1200">
                <a:solidFill>
                  <a:srgbClr val="10403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3863" indent="-319088" defTabSz="449263">
              <a:buFontTx/>
              <a:buNone/>
            </a:pPr>
            <a:r>
              <a:rPr kumimoji="0" lang="zh-TW" altLang="en-US" sz="4000" b="1" dirty="0">
                <a:solidFill>
                  <a:srgbClr val="FF00FF"/>
                </a:solidFill>
                <a:latin typeface="文鼎粗行楷" pitchFamily="49" charset="-120"/>
                <a:ea typeface="文鼎粗行楷"/>
              </a:rPr>
              <a:t>學校困境及解決策略</a:t>
            </a:r>
            <a:r>
              <a:rPr kumimoji="0" lang="en-US" altLang="zh-TW" sz="4000" b="1" dirty="0">
                <a:solidFill>
                  <a:srgbClr val="FF00FF"/>
                </a:solidFill>
                <a:latin typeface="文鼎粗行楷" pitchFamily="49" charset="-120"/>
                <a:ea typeface="文鼎粗行楷"/>
              </a:rPr>
              <a:t>2</a:t>
            </a:r>
            <a:endParaRPr kumimoji="0" lang="zh-TW" altLang="en-US" sz="4000" b="1" dirty="0">
              <a:solidFill>
                <a:srgbClr val="FF00FF"/>
              </a:solidFill>
              <a:ea typeface="文鼎粗行楷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A7A59D5-3C05-4115-AE5A-71D88D891364}"/>
              </a:ext>
            </a:extLst>
          </p:cNvPr>
          <p:cNvSpPr/>
          <p:nvPr/>
        </p:nvSpPr>
        <p:spPr>
          <a:xfrm>
            <a:off x="575556" y="2547262"/>
            <a:ext cx="79928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zh-TW" altLang="en-US" sz="2800" b="1" dirty="0">
                <a:solidFill>
                  <a:srgbClr val="000099"/>
                </a:solidFill>
                <a:ea typeface="文鼎粗行楷"/>
              </a:rPr>
              <a:t>解決策略：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sz="2400" dirty="0">
                <a:solidFill>
                  <a:srgbClr val="800000"/>
                </a:solidFill>
                <a:latin typeface="+mn-ea"/>
                <a:ea typeface="+mn-ea"/>
              </a:rPr>
              <a:t>需要建立更完善的行政處理機制。</a:t>
            </a:r>
            <a:endParaRPr lang="en-US" altLang="zh-TW" sz="2400" dirty="0">
              <a:solidFill>
                <a:srgbClr val="800000"/>
              </a:solidFill>
              <a:latin typeface="+mn-ea"/>
              <a:ea typeface="+mn-ea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sz="2400" dirty="0">
                <a:solidFill>
                  <a:srgbClr val="800000"/>
                </a:solidFill>
                <a:latin typeface="+mn-ea"/>
                <a:ea typeface="+mn-ea"/>
              </a:rPr>
              <a:t>加強對學生行為的監管和處理。</a:t>
            </a:r>
            <a:endParaRPr lang="en-US" altLang="zh-TW" sz="2400" dirty="0">
              <a:solidFill>
                <a:srgbClr val="800000"/>
              </a:solidFill>
              <a:latin typeface="+mn-ea"/>
              <a:ea typeface="+mn-ea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sz="2400" dirty="0">
                <a:solidFill>
                  <a:srgbClr val="800000"/>
                </a:solidFill>
                <a:latin typeface="+mn-ea"/>
                <a:ea typeface="+mn-ea"/>
              </a:rPr>
              <a:t>積極推動正向教學及加強友善校園宣導。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B55C345-D23E-4CF5-91F4-918EB1F80FAD}"/>
              </a:ext>
            </a:extLst>
          </p:cNvPr>
          <p:cNvSpPr/>
          <p:nvPr/>
        </p:nvSpPr>
        <p:spPr>
          <a:xfrm>
            <a:off x="608671" y="4077072"/>
            <a:ext cx="799288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zh-TW" altLang="en-US" sz="2800" b="1" dirty="0">
                <a:solidFill>
                  <a:srgbClr val="C00000"/>
                </a:solidFill>
                <a:ea typeface="文鼎粗行楷"/>
              </a:rPr>
              <a:t>輔導困境：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zh-TW" sz="2400" dirty="0">
                <a:latin typeface="+mj-ea"/>
                <a:ea typeface="+mj-ea"/>
              </a:rPr>
              <a:t>舞蹈藝術才能班招生日益困難。</a:t>
            </a:r>
          </a:p>
          <a:p>
            <a:endParaRPr lang="zh-TW" altLang="en-US" sz="2400" dirty="0">
              <a:latin typeface="+mn-ea"/>
              <a:ea typeface="+mn-ea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8A617DE-414F-451E-AE20-BCFA65594B32}"/>
              </a:ext>
            </a:extLst>
          </p:cNvPr>
          <p:cNvSpPr/>
          <p:nvPr/>
        </p:nvSpPr>
        <p:spPr>
          <a:xfrm>
            <a:off x="610790" y="4869160"/>
            <a:ext cx="799288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zh-TW" altLang="en-US" sz="2800" b="1" dirty="0">
                <a:solidFill>
                  <a:srgbClr val="000099"/>
                </a:solidFill>
                <a:ea typeface="文鼎粗行楷"/>
              </a:rPr>
              <a:t>解決策略：</a:t>
            </a:r>
          </a:p>
          <a:p>
            <a:pPr marL="457200" indent="-457200">
              <a:buAutoNum type="arabicPeriod"/>
            </a:pPr>
            <a:r>
              <a:rPr lang="zh-TW" altLang="en-US" sz="2400" dirty="0">
                <a:solidFill>
                  <a:srgbClr val="800000"/>
                </a:solidFill>
                <a:latin typeface="+mn-ea"/>
                <a:ea typeface="+mn-ea"/>
              </a:rPr>
              <a:t>加強舞蹈班宣傳與推廣</a:t>
            </a:r>
            <a:r>
              <a:rPr lang="zh-TW" altLang="en-US" sz="2400" dirty="0">
                <a:solidFill>
                  <a:srgbClr val="800000"/>
                </a:solidFill>
                <a:latin typeface="新細明體" panose="02020500000000000000" pitchFamily="18" charset="-120"/>
              </a:rPr>
              <a:t>、</a:t>
            </a:r>
            <a:r>
              <a:rPr lang="zh-TW" altLang="en-US" sz="2400" dirty="0">
                <a:solidFill>
                  <a:srgbClr val="800000"/>
                </a:solidFill>
                <a:latin typeface="+mn-ea"/>
                <a:ea typeface="+mn-ea"/>
              </a:rPr>
              <a:t>持續聯合舞蹈公演。</a:t>
            </a:r>
            <a:endParaRPr lang="en-US" altLang="zh-TW" sz="2400" dirty="0">
              <a:solidFill>
                <a:srgbClr val="800000"/>
              </a:solidFill>
              <a:latin typeface="+mn-ea"/>
              <a:ea typeface="+mn-ea"/>
            </a:endParaRPr>
          </a:p>
          <a:p>
            <a:pPr marL="457200" indent="-457200">
              <a:buAutoNum type="arabicPeriod"/>
            </a:pPr>
            <a:r>
              <a:rPr lang="zh-TW" altLang="en-US" sz="2400" dirty="0">
                <a:solidFill>
                  <a:srgbClr val="800000"/>
                </a:solidFill>
                <a:latin typeface="+mn-ea"/>
                <a:ea typeface="+mn-ea"/>
              </a:rPr>
              <a:t>與舞蹈學校及社區文化團體合作</a:t>
            </a:r>
            <a:r>
              <a:rPr lang="zh-TW" altLang="en-US" sz="2400" dirty="0">
                <a:solidFill>
                  <a:srgbClr val="800000"/>
                </a:solidFill>
                <a:latin typeface="新細明體" panose="02020500000000000000" pitchFamily="18" charset="-120"/>
              </a:rPr>
              <a:t>、</a:t>
            </a:r>
            <a:r>
              <a:rPr lang="zh-TW" altLang="en-US" sz="2400" dirty="0">
                <a:solidFill>
                  <a:srgbClr val="800000"/>
                </a:solidFill>
                <a:latin typeface="+mn-ea"/>
                <a:ea typeface="+mn-ea"/>
              </a:rPr>
              <a:t>加強師資培訓。</a:t>
            </a:r>
          </a:p>
        </p:txBody>
      </p:sp>
    </p:spTree>
    <p:extLst>
      <p:ext uri="{BB962C8B-B14F-4D97-AF65-F5344CB8AC3E}">
        <p14:creationId xmlns:p14="http://schemas.microsoft.com/office/powerpoint/2010/main" val="3936093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C0A978C-F722-4EE0-B38D-C7A15CF13B90}"/>
              </a:ext>
            </a:extLst>
          </p:cNvPr>
          <p:cNvSpPr/>
          <p:nvPr/>
        </p:nvSpPr>
        <p:spPr>
          <a:xfrm>
            <a:off x="594064" y="1462336"/>
            <a:ext cx="799288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zh-TW" altLang="en-US" sz="2800" b="1" dirty="0">
                <a:solidFill>
                  <a:srgbClr val="C00000"/>
                </a:solidFill>
                <a:ea typeface="文鼎粗行楷"/>
              </a:rPr>
              <a:t>總務困境：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sz="2400" dirty="0">
                <a:latin typeface="+mn-ea"/>
                <a:ea typeface="+mn-ea"/>
              </a:rPr>
              <a:t>教育局補助大門輪值警衛值班費</a:t>
            </a:r>
            <a:r>
              <a:rPr lang="en-US" altLang="zh-TW" sz="2400" dirty="0">
                <a:latin typeface="+mn-ea"/>
                <a:ea typeface="+mn-ea"/>
              </a:rPr>
              <a:t>114</a:t>
            </a:r>
            <a:r>
              <a:rPr lang="zh-TW" altLang="en-US" sz="2400" dirty="0">
                <a:latin typeface="+mn-ea"/>
                <a:ea typeface="+mn-ea"/>
              </a:rPr>
              <a:t>年度不再補助，難以維持現有輪值人力。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sz="2400" dirty="0">
                <a:latin typeface="+mn-ea"/>
                <a:ea typeface="+mn-ea"/>
              </a:rPr>
              <a:t>建物平均約三十餘年，維護經費較高。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sz="2400" dirty="0">
                <a:latin typeface="+mn-ea"/>
                <a:ea typeface="+mn-ea"/>
              </a:rPr>
              <a:t>正宗館建物所有權尚未移轉，無法編列維護經費。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sz="2400" dirty="0">
                <a:latin typeface="+mn-ea"/>
                <a:ea typeface="+mn-ea"/>
              </a:rPr>
              <a:t>缺乏大型室內運動場館。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D7F368-F0BC-4ABE-BD26-43E29EB2E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836712"/>
            <a:ext cx="5400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3200" kern="1200">
                <a:solidFill>
                  <a:srgbClr val="10403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 kern="1200">
                <a:solidFill>
                  <a:srgbClr val="10403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400" kern="1200">
                <a:solidFill>
                  <a:srgbClr val="10403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 kern="1200">
                <a:solidFill>
                  <a:srgbClr val="10403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 kern="1200">
                <a:solidFill>
                  <a:srgbClr val="10403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1800" kern="1200">
                <a:solidFill>
                  <a:srgbClr val="10403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800" kern="1200">
                <a:solidFill>
                  <a:srgbClr val="10403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1600" kern="1200">
                <a:solidFill>
                  <a:srgbClr val="10403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600" kern="1200">
                <a:solidFill>
                  <a:srgbClr val="10403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3863" indent="-319088" defTabSz="449263">
              <a:buFontTx/>
              <a:buNone/>
            </a:pPr>
            <a:r>
              <a:rPr kumimoji="0" lang="zh-TW" altLang="en-US" sz="4000" b="1" dirty="0">
                <a:solidFill>
                  <a:srgbClr val="FF00FF"/>
                </a:solidFill>
                <a:latin typeface="文鼎粗行楷" pitchFamily="49" charset="-120"/>
                <a:ea typeface="文鼎粗行楷"/>
              </a:rPr>
              <a:t>學校困境及解決策略</a:t>
            </a:r>
            <a:r>
              <a:rPr kumimoji="0" lang="en-US" altLang="zh-TW" sz="4000" b="1" dirty="0">
                <a:solidFill>
                  <a:srgbClr val="FF00FF"/>
                </a:solidFill>
                <a:latin typeface="文鼎粗行楷" pitchFamily="49" charset="-120"/>
                <a:ea typeface="文鼎粗行楷"/>
              </a:rPr>
              <a:t>3</a:t>
            </a:r>
            <a:endParaRPr kumimoji="0" lang="zh-TW" altLang="en-US" sz="4000" b="1" dirty="0">
              <a:solidFill>
                <a:srgbClr val="FF00FF"/>
              </a:solidFill>
              <a:ea typeface="文鼎粗行楷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A7A59D5-3C05-4115-AE5A-71D88D891364}"/>
              </a:ext>
            </a:extLst>
          </p:cNvPr>
          <p:cNvSpPr/>
          <p:nvPr/>
        </p:nvSpPr>
        <p:spPr>
          <a:xfrm>
            <a:off x="598180" y="3998386"/>
            <a:ext cx="799288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zh-TW" altLang="en-US" sz="2800" b="1" dirty="0">
                <a:solidFill>
                  <a:srgbClr val="000099"/>
                </a:solidFill>
                <a:ea typeface="文鼎粗行楷"/>
              </a:rPr>
              <a:t>解決策略：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sz="2400" dirty="0">
                <a:solidFill>
                  <a:srgbClr val="800000"/>
                </a:solidFill>
                <a:latin typeface="+mn-ea"/>
                <a:ea typeface="+mn-ea"/>
              </a:rPr>
              <a:t>尋找其他資金來源以彌補，如替代人力補助款等。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sz="2400" dirty="0">
                <a:solidFill>
                  <a:srgbClr val="800000"/>
                </a:solidFill>
                <a:latin typeface="+mn-ea"/>
                <a:ea typeface="+mn-ea"/>
              </a:rPr>
              <a:t>制定長期建築維護計劃，逐步更新和維修校舍，並尋找上級單位補助經費執行改善。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sz="2400" dirty="0">
                <a:solidFill>
                  <a:srgbClr val="800000"/>
                </a:solidFill>
                <a:latin typeface="+mn-ea"/>
                <a:ea typeface="+mn-ea"/>
              </a:rPr>
              <a:t>積極尋法規途徑處理正宗館建物所有權的移轉問題。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sz="2400" dirty="0">
                <a:solidFill>
                  <a:srgbClr val="800000"/>
                </a:solidFill>
                <a:latin typeface="+mn-ea"/>
                <a:ea typeface="+mn-ea"/>
              </a:rPr>
              <a:t>長程可以撰寫計畫爭取活動中心拆除重建為多功能體育館，完成後也可以開放社區共享。</a:t>
            </a:r>
          </a:p>
        </p:txBody>
      </p:sp>
    </p:spTree>
    <p:extLst>
      <p:ext uri="{BB962C8B-B14F-4D97-AF65-F5344CB8AC3E}">
        <p14:creationId xmlns:p14="http://schemas.microsoft.com/office/powerpoint/2010/main" val="1056717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835696" y="821392"/>
            <a:ext cx="4968900" cy="1219200"/>
          </a:xfrm>
          <a:noFill/>
        </p:spPr>
        <p:txBody>
          <a:bodyPr lIns="0" tIns="0" rIns="0" bIns="0"/>
          <a:lstStyle/>
          <a:p>
            <a:pPr marL="423863" indent="-319088" defTabSz="449263">
              <a:buFontTx/>
              <a:buNone/>
            </a:pPr>
            <a:r>
              <a:rPr lang="zh-TW" altLang="en-US" sz="4600" dirty="0">
                <a:ea typeface="標楷體" pitchFamily="65" charset="-120"/>
              </a:rPr>
              <a:t>　</a:t>
            </a:r>
            <a:r>
              <a:rPr lang="zh-TW" altLang="en-US" sz="4000" b="1" dirty="0">
                <a:solidFill>
                  <a:srgbClr val="000099"/>
                </a:solidFill>
                <a:latin typeface="文鼎粗行楷" pitchFamily="49" charset="-120"/>
                <a:ea typeface="文鼎粗行楷"/>
              </a:rPr>
              <a:t>個人經營學校理念</a:t>
            </a:r>
            <a:endParaRPr lang="zh-TW" altLang="en-US" sz="4000" b="1" dirty="0">
              <a:solidFill>
                <a:srgbClr val="000099"/>
              </a:solidFill>
              <a:ea typeface="文鼎粗行楷"/>
            </a:endParaRPr>
          </a:p>
        </p:txBody>
      </p:sp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5926813" y="2027195"/>
            <a:ext cx="2971800" cy="37512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zh-TW" altLang="en-US" sz="4800" dirty="0">
                <a:solidFill>
                  <a:srgbClr val="000099"/>
                </a:solidFill>
                <a:latin typeface="文鼎粗隸" pitchFamily="49" charset="-120"/>
                <a:ea typeface="文鼎粗隸" pitchFamily="49" charset="-120"/>
              </a:rPr>
              <a:t>前瞻思維</a:t>
            </a:r>
          </a:p>
          <a:p>
            <a:r>
              <a:rPr lang="zh-TW" altLang="en-US" sz="4800" dirty="0">
                <a:solidFill>
                  <a:srgbClr val="006600"/>
                </a:solidFill>
                <a:latin typeface="文鼎粗隸" pitchFamily="49" charset="-120"/>
                <a:ea typeface="文鼎粗隸" pitchFamily="49" charset="-120"/>
              </a:rPr>
              <a:t>開放多元</a:t>
            </a:r>
          </a:p>
          <a:p>
            <a:r>
              <a:rPr lang="zh-TW" altLang="en-US" sz="4800" dirty="0">
                <a:solidFill>
                  <a:schemeClr val="accent2"/>
                </a:solidFill>
                <a:latin typeface="文鼎粗隸" pitchFamily="49" charset="-120"/>
                <a:ea typeface="文鼎粗隸" pitchFamily="49" charset="-120"/>
              </a:rPr>
              <a:t>品質卓越</a:t>
            </a:r>
          </a:p>
          <a:p>
            <a:r>
              <a:rPr lang="zh-TW" altLang="en-US" sz="4800" dirty="0">
                <a:solidFill>
                  <a:srgbClr val="FF00FF"/>
                </a:solidFill>
                <a:latin typeface="文鼎粗隸" pitchFamily="49" charset="-120"/>
                <a:ea typeface="文鼎粗隸" pitchFamily="49" charset="-120"/>
              </a:rPr>
              <a:t>持續改進</a:t>
            </a:r>
          </a:p>
          <a:p>
            <a:r>
              <a:rPr lang="zh-TW" altLang="en-US" sz="4800" dirty="0">
                <a:solidFill>
                  <a:schemeClr val="tx2"/>
                </a:solidFill>
                <a:latin typeface="文鼎粗隸" pitchFamily="49" charset="-120"/>
                <a:ea typeface="文鼎粗隸" pitchFamily="49" charset="-120"/>
              </a:rPr>
              <a:t>發展特色</a:t>
            </a:r>
            <a:r>
              <a:rPr lang="zh-TW" altLang="en-US" sz="4000" dirty="0">
                <a:latin typeface="Times New Roman" pitchFamily="18" charset="0"/>
              </a:rPr>
              <a:t> 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B1C9DF0-8D20-494A-ADEC-31E750E268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44120"/>
            <a:ext cx="5380498" cy="351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22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68312" y="274692"/>
            <a:ext cx="7375525" cy="1143000"/>
          </a:xfrm>
          <a:noFill/>
        </p:spPr>
        <p:txBody>
          <a:bodyPr wrap="square" lIns="0" tIns="0" rIns="0" bIns="0" numCol="1" anchorCtr="0" compatLnSpc="1">
            <a:prstTxWarp prst="textNoShape">
              <a:avLst/>
            </a:prstTxWarp>
          </a:bodyPr>
          <a:lstStyle/>
          <a:p>
            <a:r>
              <a:rPr lang="zh-TW" altLang="en-US" b="0" dirty="0">
                <a:ln>
                  <a:noFill/>
                </a:ln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以</a:t>
            </a:r>
            <a:r>
              <a:rPr lang="zh-TW" altLang="en-US" dirty="0">
                <a:ln>
                  <a:noFill/>
                </a:ln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學生</a:t>
            </a:r>
            <a:r>
              <a:rPr lang="zh-TW" altLang="en-US" b="0" dirty="0">
                <a:ln>
                  <a:noFill/>
                </a:ln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核心的學校經營模式</a:t>
            </a:r>
            <a:r>
              <a:rPr lang="zh-TW" altLang="en-US" sz="6000" b="0" i="1" dirty="0">
                <a:ln>
                  <a:noFill/>
                </a:ln>
                <a:ea typeface="標楷體" pitchFamily="65" charset="-120"/>
              </a:rPr>
              <a:t> </a:t>
            </a:r>
          </a:p>
        </p:txBody>
      </p:sp>
      <p:sp>
        <p:nvSpPr>
          <p:cNvPr id="11267" name="Text Box 14"/>
          <p:cNvSpPr txBox="1">
            <a:spLocks noChangeArrowheads="1"/>
          </p:cNvSpPr>
          <p:nvPr/>
        </p:nvSpPr>
        <p:spPr bwMode="auto">
          <a:xfrm>
            <a:off x="1828800" y="2209800"/>
            <a:ext cx="55626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zh-TW" altLang="zh-TW" sz="2400">
              <a:latin typeface="Times New Roman" pitchFamily="18" charset="0"/>
            </a:endParaRPr>
          </a:p>
        </p:txBody>
      </p:sp>
      <p:sp>
        <p:nvSpPr>
          <p:cNvPr id="11268" name="Text Box 15"/>
          <p:cNvSpPr txBox="1">
            <a:spLocks noChangeArrowheads="1"/>
          </p:cNvSpPr>
          <p:nvPr/>
        </p:nvSpPr>
        <p:spPr bwMode="auto">
          <a:xfrm>
            <a:off x="1547664" y="1358900"/>
            <a:ext cx="64770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4000" b="1" dirty="0">
                <a:solidFill>
                  <a:srgbClr val="006600"/>
                </a:solidFill>
                <a:latin typeface="標楷體" pitchFamily="65" charset="-120"/>
                <a:ea typeface="標楷體" pitchFamily="65" charset="-120"/>
              </a:rPr>
              <a:t>學生第一      教學優先</a:t>
            </a:r>
          </a:p>
        </p:txBody>
      </p:sp>
      <p:sp>
        <p:nvSpPr>
          <p:cNvPr id="11269" name="Text Box 18"/>
          <p:cNvSpPr txBox="1">
            <a:spLocks noChangeArrowheads="1"/>
          </p:cNvSpPr>
          <p:nvPr/>
        </p:nvSpPr>
        <p:spPr bwMode="auto">
          <a:xfrm>
            <a:off x="2195736" y="5709084"/>
            <a:ext cx="6148101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4800" dirty="0">
                <a:solidFill>
                  <a:srgbClr val="CC0099"/>
                </a:solidFill>
                <a:latin typeface="文鼎古印體" pitchFamily="49" charset="-120"/>
                <a:ea typeface="文鼎古印體" pitchFamily="49" charset="-120"/>
              </a:rPr>
              <a:t>卓越</a:t>
            </a:r>
            <a:r>
              <a:rPr lang="en-US" altLang="zh-TW" sz="4800" dirty="0">
                <a:solidFill>
                  <a:srgbClr val="CC0099"/>
                </a:solidFill>
                <a:latin typeface="文鼎古印體" pitchFamily="49" charset="-120"/>
                <a:ea typeface="文鼎古印體" pitchFamily="49" charset="-120"/>
              </a:rPr>
              <a:t>.</a:t>
            </a:r>
            <a:r>
              <a:rPr lang="zh-TW" altLang="en-US" sz="4800" dirty="0">
                <a:solidFill>
                  <a:srgbClr val="CC0099"/>
                </a:solidFill>
                <a:latin typeface="文鼎古印體" pitchFamily="49" charset="-120"/>
                <a:ea typeface="文鼎古印體" pitchFamily="49" charset="-120"/>
              </a:rPr>
              <a:t>品格</a:t>
            </a:r>
            <a:r>
              <a:rPr lang="en-US" altLang="zh-TW" sz="4800" dirty="0">
                <a:solidFill>
                  <a:srgbClr val="CC0099"/>
                </a:solidFill>
                <a:latin typeface="文鼎古印體" pitchFamily="49" charset="-120"/>
                <a:ea typeface="文鼎古印體" pitchFamily="49" charset="-120"/>
              </a:rPr>
              <a:t>.</a:t>
            </a:r>
            <a:r>
              <a:rPr lang="zh-TW" altLang="en-US" sz="4800" dirty="0">
                <a:solidFill>
                  <a:srgbClr val="CC0099"/>
                </a:solidFill>
                <a:latin typeface="文鼎古印體" pitchFamily="49" charset="-120"/>
                <a:ea typeface="文鼎古印體" pitchFamily="49" charset="-120"/>
              </a:rPr>
              <a:t>健康</a:t>
            </a:r>
            <a:r>
              <a:rPr lang="en-US" altLang="zh-TW" sz="4800" dirty="0">
                <a:solidFill>
                  <a:srgbClr val="CC0099"/>
                </a:solidFill>
                <a:latin typeface="文鼎古印體" pitchFamily="49" charset="-120"/>
                <a:ea typeface="文鼎古印體" pitchFamily="49" charset="-120"/>
              </a:rPr>
              <a:t>.</a:t>
            </a:r>
            <a:r>
              <a:rPr lang="zh-TW" altLang="en-US" sz="4800" dirty="0">
                <a:solidFill>
                  <a:srgbClr val="CC0099"/>
                </a:solidFill>
                <a:latin typeface="文鼎古印體" pitchFamily="49" charset="-120"/>
                <a:ea typeface="文鼎古印體" pitchFamily="49" charset="-120"/>
              </a:rPr>
              <a:t>學力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1499745-D82C-4C70-89F5-B1F367F3A2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08" y="2430955"/>
            <a:ext cx="4150590" cy="3045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D72B5EB-5D2E-4950-9C1B-427DF22F43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712" y="2430954"/>
            <a:ext cx="4463988" cy="3045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050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165049" y="360604"/>
            <a:ext cx="7375525" cy="1143000"/>
          </a:xfrm>
          <a:noFill/>
        </p:spPr>
        <p:txBody>
          <a:bodyPr wrap="square" lIns="0" tIns="0" rIns="0" bIns="0" numCol="1" anchorCtr="0" compatLnSpc="1">
            <a:prstTxWarp prst="textNoShape">
              <a:avLst/>
            </a:prstTxWarp>
          </a:bodyPr>
          <a:lstStyle/>
          <a:p>
            <a:r>
              <a:rPr lang="zh-TW" altLang="en-US" b="0" dirty="0">
                <a:ln>
                  <a:noFill/>
                </a:ln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以</a:t>
            </a:r>
            <a:r>
              <a:rPr lang="zh-TW" altLang="en-US" b="0" dirty="0">
                <a:ln>
                  <a:noFill/>
                </a:ln>
                <a:solidFill>
                  <a:srgbClr val="FF6600"/>
                </a:solidFill>
                <a:latin typeface="標楷體" pitchFamily="65" charset="-120"/>
                <a:ea typeface="標楷體" pitchFamily="65" charset="-120"/>
              </a:rPr>
              <a:t>學生核心</a:t>
            </a:r>
            <a:r>
              <a:rPr lang="zh-TW" altLang="en-US" b="0" dirty="0">
                <a:ln>
                  <a:noFill/>
                </a:ln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的學校經營模式</a:t>
            </a:r>
            <a:r>
              <a:rPr lang="zh-TW" altLang="en-US" sz="6000" b="0" i="1" dirty="0">
                <a:ln>
                  <a:noFill/>
                </a:ln>
                <a:ea typeface="標楷體" pitchFamily="65" charset="-120"/>
              </a:rPr>
              <a:t> </a:t>
            </a:r>
          </a:p>
        </p:txBody>
      </p:sp>
      <p:sp>
        <p:nvSpPr>
          <p:cNvPr id="12291" name="Text Box 2051"/>
          <p:cNvSpPr txBox="1">
            <a:spLocks noChangeArrowheads="1"/>
          </p:cNvSpPr>
          <p:nvPr/>
        </p:nvSpPr>
        <p:spPr bwMode="auto">
          <a:xfrm>
            <a:off x="1828800" y="2209800"/>
            <a:ext cx="55626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zh-TW" altLang="zh-TW" sz="2400">
              <a:latin typeface="Times New Roman" pitchFamily="18" charset="0"/>
            </a:endParaRPr>
          </a:p>
        </p:txBody>
      </p:sp>
      <p:sp>
        <p:nvSpPr>
          <p:cNvPr id="12292" name="Text Box 2052"/>
          <p:cNvSpPr txBox="1">
            <a:spLocks noChangeArrowheads="1"/>
          </p:cNvSpPr>
          <p:nvPr/>
        </p:nvSpPr>
        <p:spPr bwMode="auto">
          <a:xfrm>
            <a:off x="47591" y="1984313"/>
            <a:ext cx="2381179" cy="163121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4000" b="1" dirty="0">
                <a:solidFill>
                  <a:srgbClr val="006600"/>
                </a:solidFill>
                <a:latin typeface="標楷體" pitchFamily="65" charset="-120"/>
                <a:ea typeface="標楷體" pitchFamily="65" charset="-120"/>
              </a:rPr>
              <a:t>學習優質 </a:t>
            </a:r>
            <a:endParaRPr lang="en-US" altLang="zh-TW" sz="4000" b="1" dirty="0">
              <a:solidFill>
                <a:srgbClr val="0066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4000" b="1" dirty="0">
                <a:solidFill>
                  <a:srgbClr val="006600"/>
                </a:solidFill>
                <a:latin typeface="標楷體" pitchFamily="65" charset="-120"/>
                <a:ea typeface="標楷體" pitchFamily="65" charset="-120"/>
              </a:rPr>
              <a:t>教學卓越</a:t>
            </a:r>
          </a:p>
        </p:txBody>
      </p:sp>
      <p:sp>
        <p:nvSpPr>
          <p:cNvPr id="12293" name="Text Box 2054"/>
          <p:cNvSpPr txBox="1">
            <a:spLocks noChangeArrowheads="1"/>
          </p:cNvSpPr>
          <p:nvPr/>
        </p:nvSpPr>
        <p:spPr bwMode="auto">
          <a:xfrm>
            <a:off x="6572326" y="2452063"/>
            <a:ext cx="2648272" cy="3477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4400" dirty="0">
                <a:solidFill>
                  <a:srgbClr val="FF00FF"/>
                </a:solidFill>
                <a:latin typeface="標楷體" pitchFamily="65" charset="-120"/>
                <a:ea typeface="文鼎古印體" pitchFamily="49" charset="-120"/>
              </a:rPr>
              <a:t>智慧學校</a:t>
            </a:r>
            <a:r>
              <a:rPr lang="zh-TW" altLang="en-US" sz="4400" dirty="0">
                <a:solidFill>
                  <a:srgbClr val="008080"/>
                </a:solidFill>
                <a:latin typeface="標楷體" pitchFamily="65" charset="-120"/>
                <a:ea typeface="文鼎古印體" pitchFamily="49" charset="-120"/>
              </a:rPr>
              <a:t>英語教育</a:t>
            </a:r>
            <a:r>
              <a:rPr lang="zh-TW" altLang="en-US" sz="4400" dirty="0">
                <a:solidFill>
                  <a:srgbClr val="000099"/>
                </a:solidFill>
                <a:latin typeface="標楷體" pitchFamily="65" charset="-120"/>
                <a:ea typeface="文鼎古印體" pitchFamily="49" charset="-120"/>
              </a:rPr>
              <a:t>品德教育</a:t>
            </a:r>
            <a:r>
              <a:rPr lang="zh-TW" altLang="en-US" sz="4400" dirty="0">
                <a:solidFill>
                  <a:srgbClr val="800000"/>
                </a:solidFill>
                <a:latin typeface="標楷體" pitchFamily="65" charset="-120"/>
                <a:ea typeface="文鼎古印體" pitchFamily="49" charset="-120"/>
              </a:rPr>
              <a:t>生命教育</a:t>
            </a:r>
            <a:r>
              <a:rPr lang="zh-TW" altLang="en-US" sz="4400" dirty="0">
                <a:solidFill>
                  <a:srgbClr val="FF0000"/>
                </a:solidFill>
                <a:latin typeface="標楷體" pitchFamily="65" charset="-120"/>
                <a:ea typeface="文鼎古印體" pitchFamily="49" charset="-120"/>
              </a:rPr>
              <a:t>生活教育</a:t>
            </a:r>
            <a:endParaRPr lang="zh-TW" altLang="en-US" sz="4400" dirty="0">
              <a:solidFill>
                <a:srgbClr val="FF0000"/>
              </a:solidFill>
              <a:latin typeface="文鼎古印體" pitchFamily="49" charset="-120"/>
              <a:ea typeface="文鼎古印體" pitchFamily="49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EB25D1A-4433-4BE9-A46E-8FCBED232B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513" y="1403010"/>
            <a:ext cx="4192966" cy="279531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A82F437-00C3-4DD6-BE76-2B1D66860B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64" y="4096238"/>
            <a:ext cx="3995936" cy="266395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68313" y="981075"/>
            <a:ext cx="8675687" cy="1143000"/>
          </a:xfrm>
          <a:noFill/>
        </p:spPr>
        <p:txBody>
          <a:bodyPr wrap="square" lIns="0" tIns="0" rIns="0" bIns="0" numCol="1" anchorCtr="0" compatLnSpc="1">
            <a:prstTxWarp prst="textNoShape">
              <a:avLst/>
            </a:prstTxWarp>
          </a:bodyPr>
          <a:lstStyle/>
          <a:p>
            <a:r>
              <a:rPr lang="zh-TW" altLang="en-US" b="0">
                <a:ln>
                  <a:noFill/>
                </a:ln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以</a:t>
            </a:r>
            <a:r>
              <a:rPr lang="zh-TW" altLang="en-US" b="0">
                <a:ln>
                  <a:noFill/>
                </a:ln>
                <a:solidFill>
                  <a:srgbClr val="FF6600"/>
                </a:solidFill>
                <a:latin typeface="標楷體" pitchFamily="65" charset="-120"/>
                <a:ea typeface="標楷體" pitchFamily="65" charset="-120"/>
              </a:rPr>
              <a:t>學校效能</a:t>
            </a:r>
            <a:r>
              <a:rPr lang="zh-TW" altLang="en-US" b="0">
                <a:ln>
                  <a:noFill/>
                </a:ln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為導向的學校經營模式</a:t>
            </a:r>
            <a:r>
              <a:rPr lang="zh-TW" altLang="en-US" b="0" i="1">
                <a:ln>
                  <a:noFill/>
                </a:ln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828800" y="2209800"/>
            <a:ext cx="55626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zh-TW" altLang="zh-TW" sz="2400">
              <a:latin typeface="Times New Roman" pitchFamily="18" charset="0"/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835150" y="1844675"/>
            <a:ext cx="64770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4000" b="1">
                <a:solidFill>
                  <a:srgbClr val="006600"/>
                </a:solidFill>
                <a:latin typeface="新細明體" pitchFamily="18" charset="-120"/>
              </a:rPr>
              <a:t>賦權增能         績效責任</a:t>
            </a:r>
            <a:r>
              <a:rPr lang="zh-TW" altLang="en-US" sz="4000" b="1">
                <a:solidFill>
                  <a:srgbClr val="006600"/>
                </a:solidFill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sp>
        <p:nvSpPr>
          <p:cNvPr id="13317" name="Text Box 8"/>
          <p:cNvSpPr txBox="1">
            <a:spLocks noChangeArrowheads="1"/>
          </p:cNvSpPr>
          <p:nvPr/>
        </p:nvSpPr>
        <p:spPr bwMode="auto">
          <a:xfrm>
            <a:off x="5651500" y="2708275"/>
            <a:ext cx="3276600" cy="31130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600" b="1">
                <a:solidFill>
                  <a:srgbClr val="990033"/>
                </a:solidFill>
                <a:latin typeface="新細明體" pitchFamily="18" charset="-120"/>
              </a:rPr>
              <a:t>全面品質管理</a:t>
            </a:r>
          </a:p>
          <a:p>
            <a:pPr>
              <a:spcBef>
                <a:spcPct val="50000"/>
              </a:spcBef>
            </a:pPr>
            <a:r>
              <a:rPr lang="zh-TW" altLang="en-US" sz="3600" b="1">
                <a:solidFill>
                  <a:srgbClr val="000066"/>
                </a:solidFill>
                <a:latin typeface="新細明體" pitchFamily="18" charset="-120"/>
              </a:rPr>
              <a:t>以身作則</a:t>
            </a:r>
          </a:p>
          <a:p>
            <a:pPr>
              <a:spcBef>
                <a:spcPct val="50000"/>
              </a:spcBef>
            </a:pPr>
            <a:r>
              <a:rPr lang="zh-TW" altLang="en-US" sz="3600" b="1">
                <a:solidFill>
                  <a:srgbClr val="A50021"/>
                </a:solidFill>
                <a:latin typeface="新細明體" pitchFamily="18" charset="-120"/>
              </a:rPr>
              <a:t>共同參與決策</a:t>
            </a:r>
          </a:p>
          <a:p>
            <a:pPr>
              <a:spcBef>
                <a:spcPct val="50000"/>
              </a:spcBef>
            </a:pPr>
            <a:r>
              <a:rPr lang="zh-TW" altLang="en-US" sz="3600" b="1">
                <a:solidFill>
                  <a:srgbClr val="000066"/>
                </a:solidFill>
                <a:latin typeface="新細明體" pitchFamily="18" charset="-120"/>
              </a:rPr>
              <a:t>高關懷  高倡導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6FD248D9-2EB5-40FF-AA05-D18448631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40" y="2786251"/>
            <a:ext cx="4861502" cy="3235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95288" y="908050"/>
            <a:ext cx="8748712" cy="1143000"/>
          </a:xfrm>
          <a:noFill/>
        </p:spPr>
        <p:txBody>
          <a:bodyPr wrap="square" lIns="0" tIns="0" rIns="0" bIns="0" numCol="1" anchorCtr="0" compatLnSpc="1">
            <a:prstTxWarp prst="textNoShape">
              <a:avLst/>
            </a:prstTxWarp>
          </a:bodyPr>
          <a:lstStyle/>
          <a:p>
            <a:r>
              <a:rPr lang="zh-TW" altLang="en-US" b="0">
                <a:ln>
                  <a:noFill/>
                </a:ln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以</a:t>
            </a:r>
            <a:r>
              <a:rPr lang="zh-TW" altLang="en-US" b="0">
                <a:ln>
                  <a:noFill/>
                </a:ln>
                <a:solidFill>
                  <a:srgbClr val="FF6600"/>
                </a:solidFill>
                <a:latin typeface="標楷體" pitchFamily="65" charset="-120"/>
                <a:ea typeface="標楷體" pitchFamily="65" charset="-120"/>
              </a:rPr>
              <a:t>學校效能</a:t>
            </a:r>
            <a:r>
              <a:rPr lang="zh-TW" altLang="en-US" b="0">
                <a:ln>
                  <a:noFill/>
                </a:ln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為導向的學校經營模式</a:t>
            </a:r>
            <a:r>
              <a:rPr lang="zh-TW" altLang="en-US" b="0" i="1">
                <a:ln>
                  <a:noFill/>
                </a:ln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828800" y="2209800"/>
            <a:ext cx="55626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zh-TW" altLang="zh-TW" sz="2400">
              <a:latin typeface="Times New Roman" pitchFamily="18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908175" y="1916113"/>
            <a:ext cx="64770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4000" b="1">
                <a:solidFill>
                  <a:srgbClr val="006600"/>
                </a:solidFill>
                <a:latin typeface="新細明體" pitchFamily="18" charset="-120"/>
              </a:rPr>
              <a:t>人性化領導     夥伴關係 </a:t>
            </a:r>
          </a:p>
        </p:txBody>
      </p:sp>
      <p:sp>
        <p:nvSpPr>
          <p:cNvPr id="14341" name="Text Box 5"/>
          <p:cNvSpPr txBox="1">
            <a:spLocks noChangeAspect="1" noChangeArrowheads="1"/>
          </p:cNvSpPr>
          <p:nvPr/>
        </p:nvSpPr>
        <p:spPr bwMode="auto">
          <a:xfrm>
            <a:off x="4572000" y="2590800"/>
            <a:ext cx="4572000" cy="3629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4000" b="1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提升教師專業知能</a:t>
            </a:r>
            <a:r>
              <a:rPr lang="zh-TW" altLang="en-US" sz="4000" b="1">
                <a:solidFill>
                  <a:srgbClr val="660033"/>
                </a:solidFill>
                <a:latin typeface="標楷體" pitchFamily="65" charset="-120"/>
                <a:ea typeface="標楷體" pitchFamily="65" charset="-120"/>
              </a:rPr>
              <a:t>     </a:t>
            </a:r>
            <a:r>
              <a:rPr lang="zh-TW" altLang="en-US" sz="4000" b="1">
                <a:solidFill>
                  <a:srgbClr val="336600"/>
                </a:solidFill>
                <a:latin typeface="標楷體" pitchFamily="65" charset="-120"/>
                <a:ea typeface="標楷體" pitchFamily="65" charset="-120"/>
              </a:rPr>
              <a:t>暢通溝通管道</a:t>
            </a:r>
            <a:r>
              <a:rPr lang="zh-TW" altLang="en-US" sz="4000" b="1">
                <a:solidFill>
                  <a:srgbClr val="660033"/>
                </a:solidFill>
                <a:latin typeface="標楷體" pitchFamily="65" charset="-120"/>
                <a:ea typeface="標楷體" pitchFamily="65" charset="-120"/>
              </a:rPr>
              <a:t>       塑造溫馨校園文化     </a:t>
            </a:r>
            <a:r>
              <a:rPr lang="zh-TW" altLang="en-US" sz="4000" b="1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減輕老師教學負擔</a:t>
            </a:r>
            <a:r>
              <a:rPr lang="zh-TW" altLang="en-US" sz="3600" b="1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       </a:t>
            </a:r>
            <a:r>
              <a:rPr lang="zh-TW" altLang="en-US" sz="3600" b="1">
                <a:solidFill>
                  <a:srgbClr val="FF6600"/>
                </a:solidFill>
                <a:latin typeface="標楷體" pitchFamily="65" charset="-120"/>
                <a:ea typeface="標楷體" pitchFamily="65" charset="-120"/>
              </a:rPr>
              <a:t>兼顧組織目標之達成及個人需求之滿足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34A7606-69D0-4E06-8712-B82A70DC55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80" y="3157538"/>
            <a:ext cx="4283720" cy="2674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23850" y="1052513"/>
            <a:ext cx="8569325" cy="1143000"/>
          </a:xfrm>
          <a:noFill/>
        </p:spPr>
        <p:txBody>
          <a:bodyPr wrap="square" lIns="0" tIns="0" rIns="0" bIns="0" numCol="1" anchorCtr="0" compatLnSpc="1">
            <a:prstTxWarp prst="textNoShape">
              <a:avLst/>
            </a:prstTxWarp>
          </a:bodyPr>
          <a:lstStyle/>
          <a:p>
            <a:r>
              <a:rPr lang="zh-TW" altLang="en-US" b="0">
                <a:ln>
                  <a:noFill/>
                </a:ln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以</a:t>
            </a:r>
            <a:r>
              <a:rPr lang="zh-TW" altLang="en-US" b="0">
                <a:ln>
                  <a:noFill/>
                </a:ln>
                <a:solidFill>
                  <a:srgbClr val="FF6600"/>
                </a:solidFill>
                <a:latin typeface="標楷體" pitchFamily="65" charset="-120"/>
                <a:ea typeface="標楷體" pitchFamily="65" charset="-120"/>
              </a:rPr>
              <a:t>問題解決</a:t>
            </a:r>
            <a:r>
              <a:rPr lang="zh-TW" altLang="en-US" b="0">
                <a:ln>
                  <a:noFill/>
                </a:ln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為方針的學校經營模式</a:t>
            </a:r>
            <a:r>
              <a:rPr lang="zh-TW" altLang="en-US" b="0" i="1">
                <a:ln>
                  <a:noFill/>
                </a:ln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200150" y="2081213"/>
            <a:ext cx="55626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zh-TW" altLang="zh-TW" sz="2400">
              <a:latin typeface="Times New Roman" pitchFamily="18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403350" y="1844675"/>
            <a:ext cx="64770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4000" b="1">
                <a:solidFill>
                  <a:srgbClr val="006600"/>
                </a:solidFill>
                <a:latin typeface="文鼎粗隸" pitchFamily="49" charset="-120"/>
                <a:ea typeface="文鼎粗隸" pitchFamily="49" charset="-120"/>
              </a:rPr>
              <a:t>SWOTS</a:t>
            </a:r>
            <a:r>
              <a:rPr lang="zh-TW" altLang="en-US" sz="4000" b="1">
                <a:solidFill>
                  <a:srgbClr val="006600"/>
                </a:solidFill>
                <a:latin typeface="文鼎粗隸" pitchFamily="49" charset="-120"/>
                <a:ea typeface="文鼎粗隸" pitchFamily="49" charset="-120"/>
              </a:rPr>
              <a:t>分析   尋求發展脈絡</a:t>
            </a:r>
            <a:r>
              <a:rPr lang="zh-TW" altLang="en-US" sz="4000" b="1">
                <a:solidFill>
                  <a:srgbClr val="006600"/>
                </a:solidFill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971550" y="2386013"/>
            <a:ext cx="6781800" cy="21018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4400" b="1">
                <a:solidFill>
                  <a:srgbClr val="660066"/>
                </a:solidFill>
                <a:latin typeface="SimHei" pitchFamily="2" charset="-122"/>
                <a:ea typeface="SimHei" pitchFamily="2" charset="-122"/>
              </a:rPr>
              <a:t>確定問題       分析問題     提出解決策略       檢核與回饋       再修正</a:t>
            </a:r>
            <a:r>
              <a:rPr lang="zh-TW" altLang="en-US" sz="4400">
                <a:solidFill>
                  <a:srgbClr val="800000"/>
                </a:solidFill>
                <a:latin typeface="標楷體" pitchFamily="65" charset="-120"/>
                <a:ea typeface="文鼎古印體" pitchFamily="49" charset="-120"/>
              </a:rPr>
              <a:t> </a:t>
            </a:r>
          </a:p>
        </p:txBody>
      </p:sp>
      <p:sp>
        <p:nvSpPr>
          <p:cNvPr id="15366" name="AutoShape 8"/>
          <p:cNvSpPr>
            <a:spLocks noChangeArrowheads="1"/>
          </p:cNvSpPr>
          <p:nvPr/>
        </p:nvSpPr>
        <p:spPr bwMode="auto">
          <a:xfrm>
            <a:off x="3924300" y="25654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5367" name="AutoShape 10"/>
          <p:cNvSpPr>
            <a:spLocks noChangeArrowheads="1"/>
          </p:cNvSpPr>
          <p:nvPr/>
        </p:nvSpPr>
        <p:spPr bwMode="auto">
          <a:xfrm>
            <a:off x="7596188" y="2565400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5368" name="AutoShape 11"/>
          <p:cNvSpPr>
            <a:spLocks noChangeArrowheads="1"/>
          </p:cNvSpPr>
          <p:nvPr/>
        </p:nvSpPr>
        <p:spPr bwMode="auto">
          <a:xfrm>
            <a:off x="5076825" y="32131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5369" name="AutoShape 12"/>
          <p:cNvSpPr>
            <a:spLocks noChangeArrowheads="1"/>
          </p:cNvSpPr>
          <p:nvPr/>
        </p:nvSpPr>
        <p:spPr bwMode="auto">
          <a:xfrm>
            <a:off x="3276600" y="38608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F2663AA-B194-4C9A-84BD-91732D6192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50" y="4478659"/>
            <a:ext cx="3450337" cy="230022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FD7506B-BDC5-4CBC-BA45-D4125BB132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506913"/>
            <a:ext cx="3407956" cy="227197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027"/>
          <p:cNvSpPr txBox="1">
            <a:spLocks noChangeArrowheads="1"/>
          </p:cNvSpPr>
          <p:nvPr/>
        </p:nvSpPr>
        <p:spPr bwMode="auto">
          <a:xfrm>
            <a:off x="1828800" y="2209800"/>
            <a:ext cx="55626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zh-TW" altLang="zh-TW" sz="2400">
              <a:latin typeface="Times New Roman" pitchFamily="18" charset="0"/>
            </a:endParaRPr>
          </a:p>
        </p:txBody>
      </p:sp>
      <p:sp>
        <p:nvSpPr>
          <p:cNvPr id="16387" name="Text Box 1028"/>
          <p:cNvSpPr txBox="1">
            <a:spLocks noChangeArrowheads="1"/>
          </p:cNvSpPr>
          <p:nvPr/>
        </p:nvSpPr>
        <p:spPr bwMode="auto">
          <a:xfrm>
            <a:off x="2000232" y="2000240"/>
            <a:ext cx="64770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4000" b="1" dirty="0">
                <a:solidFill>
                  <a:srgbClr val="006600"/>
                </a:solidFill>
                <a:latin typeface="標楷體" pitchFamily="65" charset="-120"/>
                <a:ea typeface="標楷體" pitchFamily="65" charset="-120"/>
              </a:rPr>
              <a:t>爭取資源    充實設備</a:t>
            </a:r>
          </a:p>
        </p:txBody>
      </p:sp>
      <p:sp>
        <p:nvSpPr>
          <p:cNvPr id="16388" name="Text Box 1029"/>
          <p:cNvSpPr txBox="1">
            <a:spLocks noChangeArrowheads="1"/>
          </p:cNvSpPr>
          <p:nvPr/>
        </p:nvSpPr>
        <p:spPr bwMode="auto">
          <a:xfrm>
            <a:off x="5029200" y="2743200"/>
            <a:ext cx="3886200" cy="378565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4800" dirty="0">
                <a:solidFill>
                  <a:srgbClr val="003366"/>
                </a:solidFill>
                <a:latin typeface="文鼎粗隸" pitchFamily="49" charset="-120"/>
                <a:ea typeface="文鼎粗隸" pitchFamily="49" charset="-120"/>
              </a:rPr>
              <a:t>工程創造課程</a:t>
            </a:r>
            <a:r>
              <a:rPr lang="zh-TW" altLang="en-US" sz="4800" dirty="0">
                <a:solidFill>
                  <a:srgbClr val="D60093"/>
                </a:solidFill>
                <a:latin typeface="文鼎粗隸" pitchFamily="49" charset="-120"/>
                <a:ea typeface="文鼎粗隸" pitchFamily="49" charset="-120"/>
              </a:rPr>
              <a:t>教師專業成長</a:t>
            </a:r>
            <a:r>
              <a:rPr lang="zh-TW" altLang="en-US" sz="4800" dirty="0">
                <a:solidFill>
                  <a:srgbClr val="008080"/>
                </a:solidFill>
                <a:latin typeface="文鼎粗隸" pitchFamily="49" charset="-120"/>
                <a:ea typeface="文鼎粗隸" pitchFamily="49" charset="-120"/>
              </a:rPr>
              <a:t>充實教學設備</a:t>
            </a:r>
            <a:r>
              <a:rPr lang="zh-TW" altLang="en-US" sz="4800" dirty="0">
                <a:solidFill>
                  <a:srgbClr val="A50021"/>
                </a:solidFill>
                <a:latin typeface="文鼎粗隸" pitchFamily="49" charset="-120"/>
                <a:ea typeface="文鼎粗隸" pitchFamily="49" charset="-120"/>
              </a:rPr>
              <a:t>發揮境教之功</a:t>
            </a:r>
            <a:r>
              <a:rPr lang="zh-TW" altLang="en-US" sz="4800" dirty="0">
                <a:solidFill>
                  <a:srgbClr val="336600"/>
                </a:solidFill>
                <a:latin typeface="文鼎粗隸" pitchFamily="49" charset="-120"/>
                <a:ea typeface="文鼎粗隸" pitchFamily="49" charset="-120"/>
              </a:rPr>
              <a:t>培養全人教育</a:t>
            </a:r>
            <a:r>
              <a:rPr lang="zh-TW" altLang="en-US" sz="4800" dirty="0">
                <a:solidFill>
                  <a:srgbClr val="A50021"/>
                </a:solidFill>
                <a:latin typeface="新細明體" pitchFamily="18" charset="-120"/>
              </a:rPr>
              <a:t> </a:t>
            </a:r>
          </a:p>
        </p:txBody>
      </p:sp>
      <p:sp>
        <p:nvSpPr>
          <p:cNvPr id="16389" name="Rectangle 2"/>
          <p:cNvSpPr>
            <a:spLocks noChangeArrowheads="1"/>
          </p:cNvSpPr>
          <p:nvPr/>
        </p:nvSpPr>
        <p:spPr bwMode="auto">
          <a:xfrm>
            <a:off x="323850" y="1052513"/>
            <a:ext cx="85693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eaLnBrk="0" hangingPunct="0"/>
            <a:r>
              <a:rPr kumimoji="0" lang="zh-TW" altLang="en-US" sz="440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  <a:cs typeface="Tahoma" pitchFamily="34" charset="0"/>
              </a:rPr>
              <a:t>以</a:t>
            </a:r>
            <a:r>
              <a:rPr kumimoji="0" lang="zh-TW" altLang="en-US" sz="4400">
                <a:solidFill>
                  <a:srgbClr val="FF6600"/>
                </a:solidFill>
                <a:latin typeface="標楷體" pitchFamily="65" charset="-120"/>
                <a:ea typeface="標楷體" pitchFamily="65" charset="-120"/>
                <a:cs typeface="Tahoma" pitchFamily="34" charset="0"/>
              </a:rPr>
              <a:t>問題解決</a:t>
            </a:r>
            <a:r>
              <a:rPr kumimoji="0" lang="zh-TW" altLang="en-US" sz="440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  <a:cs typeface="Tahoma" pitchFamily="34" charset="0"/>
              </a:rPr>
              <a:t>為方針的學校經營模式</a:t>
            </a:r>
            <a:r>
              <a:rPr kumimoji="0" lang="zh-TW" altLang="en-US" sz="4400" i="1">
                <a:solidFill>
                  <a:srgbClr val="000066"/>
                </a:solidFill>
                <a:latin typeface="標楷體" pitchFamily="65" charset="-120"/>
                <a:ea typeface="標楷體" pitchFamily="65" charset="-120"/>
                <a:cs typeface="Tahoma" pitchFamily="34" charset="0"/>
              </a:rPr>
              <a:t> 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64311A9-E0A3-400A-BBA4-7369DB7B68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924944"/>
            <a:ext cx="4800600" cy="324036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579563" y="762000"/>
            <a:ext cx="7564437" cy="762000"/>
          </a:xfrm>
          <a:noFill/>
        </p:spPr>
        <p:txBody>
          <a:bodyPr wrap="square" lIns="0" tIns="0" rIns="0" bIns="0" numCol="1" anchorCtr="0" compatLnSpc="1">
            <a:prstTxWarp prst="textNoShape">
              <a:avLst/>
            </a:prstTxWarp>
          </a:bodyPr>
          <a:lstStyle/>
          <a:p>
            <a:r>
              <a:rPr lang="zh-TW" altLang="en-US" sz="4800">
                <a:ln>
                  <a:noFill/>
                </a:ln>
                <a:solidFill>
                  <a:srgbClr val="000066"/>
                </a:solidFill>
                <a:latin typeface="全真特圓體" pitchFamily="49" charset="-120"/>
                <a:ea typeface="全真特圓體" pitchFamily="49" charset="-120"/>
              </a:rPr>
              <a:t>課程領導</a:t>
            </a:r>
            <a:r>
              <a:rPr lang="zh-TW" altLang="en-US" sz="4800">
                <a:ln>
                  <a:noFill/>
                </a:ln>
                <a:solidFill>
                  <a:srgbClr val="008080"/>
                </a:solidFill>
                <a:latin typeface="全真特圓體" pitchFamily="49" charset="-120"/>
                <a:ea typeface="全真特圓體" pitchFamily="49" charset="-120"/>
              </a:rPr>
              <a:t>與</a:t>
            </a:r>
            <a:r>
              <a:rPr lang="zh-TW" altLang="en-US" sz="4800">
                <a:ln>
                  <a:noFill/>
                </a:ln>
                <a:solidFill>
                  <a:srgbClr val="CC6600"/>
                </a:solidFill>
                <a:latin typeface="全真特圓體" pitchFamily="49" charset="-120"/>
                <a:ea typeface="全真特圓體" pitchFamily="49" charset="-120"/>
              </a:rPr>
              <a:t>教學創新</a:t>
            </a:r>
            <a:r>
              <a:rPr lang="zh-TW" altLang="en-US">
                <a:ln>
                  <a:noFill/>
                </a:ln>
                <a:ea typeface="新細明體" pitchFamily="18" charset="-12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55650" y="1844675"/>
            <a:ext cx="3736975" cy="4724400"/>
          </a:xfrm>
          <a:ln>
            <a:solidFill>
              <a:srgbClr val="808000"/>
            </a:solidFill>
          </a:ln>
        </p:spPr>
        <p:txBody>
          <a:bodyPr lIns="0" tIns="0" rIns="0" bIns="0"/>
          <a:lstStyle/>
          <a:p>
            <a:pPr marL="423863" indent="-319088" defTabSz="449263">
              <a:lnSpc>
                <a:spcPct val="90000"/>
              </a:lnSpc>
            </a:pPr>
            <a:r>
              <a:rPr lang="zh-TW" altLang="en-US" sz="3600" b="1">
                <a:solidFill>
                  <a:srgbClr val="800000"/>
                </a:solidFill>
                <a:latin typeface="文鼎粗隸" pitchFamily="49" charset="-120"/>
                <a:ea typeface="文鼎粗隸" pitchFamily="49" charset="-120"/>
              </a:rPr>
              <a:t>課程領導</a:t>
            </a:r>
          </a:p>
          <a:p>
            <a:pPr marL="423863" indent="-319088" defTabSz="449263">
              <a:lnSpc>
                <a:spcPct val="90000"/>
              </a:lnSpc>
              <a:buFontTx/>
              <a:buNone/>
            </a:pPr>
            <a:r>
              <a:rPr lang="zh-TW" altLang="en-US" sz="3600" b="1">
                <a:solidFill>
                  <a:srgbClr val="800000"/>
                </a:solidFill>
                <a:latin typeface="文鼎粗隸" pitchFamily="49" charset="-120"/>
                <a:ea typeface="文鼎粗隸" pitchFamily="49" charset="-120"/>
              </a:rPr>
              <a:t>     人人是主角</a:t>
            </a:r>
          </a:p>
          <a:p>
            <a:pPr marL="423863" indent="-319088" defTabSz="449263">
              <a:lnSpc>
                <a:spcPct val="90000"/>
              </a:lnSpc>
            </a:pPr>
            <a:r>
              <a:rPr lang="zh-TW" altLang="en-US" sz="3600">
                <a:solidFill>
                  <a:srgbClr val="006600"/>
                </a:solidFill>
                <a:latin typeface="文鼎粗隸" pitchFamily="49" charset="-120"/>
                <a:ea typeface="文鼎粗隸" pitchFamily="49" charset="-120"/>
              </a:rPr>
              <a:t>由下而上</a:t>
            </a:r>
            <a:endParaRPr lang="zh-TW" altLang="en-US" sz="3600" b="1">
              <a:solidFill>
                <a:srgbClr val="006600"/>
              </a:solidFill>
              <a:latin typeface="文鼎粗隸" pitchFamily="49" charset="-120"/>
              <a:ea typeface="文鼎粗隸" pitchFamily="49" charset="-120"/>
            </a:endParaRPr>
          </a:p>
          <a:p>
            <a:pPr marL="423863" indent="-319088" defTabSz="449263">
              <a:lnSpc>
                <a:spcPct val="90000"/>
              </a:lnSpc>
              <a:buFontTx/>
              <a:buNone/>
            </a:pPr>
            <a:r>
              <a:rPr lang="zh-TW" altLang="en-US" sz="3600">
                <a:solidFill>
                  <a:srgbClr val="006600"/>
                </a:solidFill>
                <a:latin typeface="文鼎粗隸" pitchFamily="49" charset="-120"/>
                <a:ea typeface="文鼎粗隸" pitchFamily="49" charset="-120"/>
              </a:rPr>
              <a:t>   建立課程地圖</a:t>
            </a:r>
            <a:r>
              <a:rPr lang="zh-TW" altLang="en-US" sz="3600">
                <a:solidFill>
                  <a:srgbClr val="800000"/>
                </a:solidFill>
                <a:latin typeface="文鼎粗隸" pitchFamily="49" charset="-120"/>
                <a:ea typeface="文鼎粗隸" pitchFamily="49" charset="-120"/>
              </a:rPr>
              <a:t> </a:t>
            </a:r>
          </a:p>
          <a:p>
            <a:pPr marL="423863" indent="-319088" defTabSz="449263">
              <a:lnSpc>
                <a:spcPct val="90000"/>
              </a:lnSpc>
            </a:pPr>
            <a:r>
              <a:rPr lang="zh-TW" altLang="en-US" sz="3600">
                <a:solidFill>
                  <a:srgbClr val="800000"/>
                </a:solidFill>
                <a:latin typeface="文鼎粗隸" pitchFamily="49" charset="-120"/>
                <a:ea typeface="文鼎粗隸" pitchFamily="49" charset="-120"/>
              </a:rPr>
              <a:t>專業自主</a:t>
            </a:r>
            <a:endParaRPr lang="zh-TW" altLang="en-US" sz="3600" b="1">
              <a:solidFill>
                <a:srgbClr val="800000"/>
              </a:solidFill>
              <a:latin typeface="文鼎粗隸" pitchFamily="49" charset="-120"/>
              <a:ea typeface="文鼎粗隸" pitchFamily="49" charset="-120"/>
            </a:endParaRPr>
          </a:p>
          <a:p>
            <a:pPr marL="423863" indent="-319088" defTabSz="449263">
              <a:lnSpc>
                <a:spcPct val="90000"/>
              </a:lnSpc>
              <a:buFontTx/>
              <a:buNone/>
            </a:pPr>
            <a:r>
              <a:rPr lang="zh-TW" altLang="en-US" sz="3600">
                <a:solidFill>
                  <a:srgbClr val="800000"/>
                </a:solidFill>
                <a:latin typeface="文鼎粗隸" pitchFamily="49" charset="-120"/>
                <a:ea typeface="文鼎粗隸" pitchFamily="49" charset="-120"/>
              </a:rPr>
              <a:t>   落實本位課程</a:t>
            </a:r>
          </a:p>
          <a:p>
            <a:pPr marL="423863" indent="-319088" defTabSz="449263">
              <a:lnSpc>
                <a:spcPct val="90000"/>
              </a:lnSpc>
            </a:pPr>
            <a:r>
              <a:rPr lang="zh-TW" altLang="en-US" sz="3600">
                <a:solidFill>
                  <a:srgbClr val="006600"/>
                </a:solidFill>
                <a:latin typeface="文鼎粗隸" pitchFamily="49" charset="-120"/>
                <a:ea typeface="文鼎粗隸" pitchFamily="49" charset="-120"/>
              </a:rPr>
              <a:t>強調學生帶得走的能力</a:t>
            </a:r>
            <a:r>
              <a:rPr lang="zh-TW" altLang="en-US" sz="3600">
                <a:solidFill>
                  <a:srgbClr val="800000"/>
                </a:solidFill>
                <a:latin typeface="文鼎粗隸" pitchFamily="49" charset="-120"/>
                <a:ea typeface="文鼎粗隸" pitchFamily="49" charset="-120"/>
              </a:rPr>
              <a:t> </a:t>
            </a:r>
            <a:endParaRPr lang="zh-TW" altLang="en-US" sz="3600">
              <a:ea typeface="新細明體" pitchFamily="18" charset="-120"/>
            </a:endParaRP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16463" y="1828800"/>
            <a:ext cx="4103687" cy="4768850"/>
          </a:xfrm>
          <a:ln>
            <a:solidFill>
              <a:srgbClr val="FF9900"/>
            </a:solidFill>
          </a:ln>
        </p:spPr>
        <p:txBody>
          <a:bodyPr lIns="0" tIns="0" rIns="0" bIns="0"/>
          <a:lstStyle/>
          <a:p>
            <a:pPr marL="423863" indent="-319088" defTabSz="449263"/>
            <a:r>
              <a:rPr lang="zh-TW" altLang="en-US" sz="3600">
                <a:solidFill>
                  <a:srgbClr val="000066"/>
                </a:solidFill>
                <a:latin typeface="文鼎粗隸" pitchFamily="49" charset="-120"/>
                <a:ea typeface="文鼎粗隸" pitchFamily="49" charset="-120"/>
              </a:rPr>
              <a:t>教學創新</a:t>
            </a:r>
          </a:p>
          <a:p>
            <a:pPr marL="423863" indent="-319088" defTabSz="449263">
              <a:buFontTx/>
              <a:buNone/>
            </a:pPr>
            <a:r>
              <a:rPr lang="zh-TW" altLang="en-US" sz="3600">
                <a:solidFill>
                  <a:srgbClr val="000066"/>
                </a:solidFill>
                <a:latin typeface="文鼎粗隸" pitchFamily="49" charset="-120"/>
                <a:ea typeface="文鼎粗隸" pitchFamily="49" charset="-120"/>
              </a:rPr>
              <a:t>     人人皆參與</a:t>
            </a:r>
          </a:p>
          <a:p>
            <a:pPr marL="423863" indent="-319088" defTabSz="449263"/>
            <a:r>
              <a:rPr lang="zh-TW" altLang="en-US" sz="3600">
                <a:solidFill>
                  <a:srgbClr val="FF00FF"/>
                </a:solidFill>
                <a:latin typeface="文鼎粗隸" pitchFamily="49" charset="-120"/>
                <a:ea typeface="文鼎粗隸" pitchFamily="49" charset="-120"/>
              </a:rPr>
              <a:t>激發學生思考創意點子，培養學生解決問題的能力</a:t>
            </a:r>
          </a:p>
          <a:p>
            <a:pPr marL="423863" indent="-319088" defTabSz="449263"/>
            <a:r>
              <a:rPr lang="zh-TW" altLang="en-US" sz="3600">
                <a:solidFill>
                  <a:srgbClr val="990000"/>
                </a:solidFill>
                <a:latin typeface="文鼎粗隸" pitchFamily="49" charset="-120"/>
                <a:ea typeface="文鼎粗隸" pitchFamily="49" charset="-120"/>
              </a:rPr>
              <a:t>讓學生從錯誤中學習，從失敗中獲得經驗</a:t>
            </a:r>
            <a:endParaRPr lang="zh-TW" altLang="en-US" sz="3600" b="1">
              <a:solidFill>
                <a:srgbClr val="99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1331913" y="981075"/>
            <a:ext cx="3124200" cy="11890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7200">
                <a:solidFill>
                  <a:srgbClr val="0066FF"/>
                </a:solidFill>
                <a:latin typeface="Times New Roman" pitchFamily="18" charset="0"/>
                <a:ea typeface="文鼎粗行楷" pitchFamily="49" charset="-120"/>
              </a:rPr>
              <a:t>府城心</a:t>
            </a: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2268538" y="2349500"/>
            <a:ext cx="3124200" cy="11890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7200" dirty="0">
                <a:solidFill>
                  <a:srgbClr val="D60093"/>
                </a:solidFill>
                <a:latin typeface="Times New Roman" pitchFamily="18" charset="0"/>
                <a:ea typeface="文鼎粗行楷" pitchFamily="49" charset="-120"/>
              </a:rPr>
              <a:t>教育情</a:t>
            </a:r>
          </a:p>
        </p:txBody>
      </p:sp>
    </p:spTree>
    <p:extLst>
      <p:ext uri="{BB962C8B-B14F-4D97-AF65-F5344CB8AC3E}">
        <p14:creationId xmlns:p14="http://schemas.microsoft.com/office/powerpoint/2010/main" val="3949214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600200" y="152400"/>
            <a:ext cx="7391400" cy="1676400"/>
          </a:xfrm>
          <a:noFill/>
        </p:spPr>
        <p:txBody>
          <a:bodyPr wrap="square" lIns="0" tIns="0" rIns="0" bIns="0" numCol="1" anchorCtr="0" compatLnSpc="1">
            <a:prstTxWarp prst="textNoShape">
              <a:avLst/>
            </a:prstTxWarp>
          </a:bodyPr>
          <a:lstStyle/>
          <a:p>
            <a:r>
              <a:rPr lang="zh-TW" altLang="en-US" b="0">
                <a:ln>
                  <a:noFill/>
                </a:ln>
                <a:solidFill>
                  <a:srgbClr val="0000CC"/>
                </a:solidFill>
                <a:ea typeface="SimHei" pitchFamily="2" charset="-122"/>
              </a:rPr>
              <a:t>行政推動</a:t>
            </a:r>
            <a:r>
              <a:rPr lang="zh-TW" altLang="en-US" b="0">
                <a:ln>
                  <a:noFill/>
                </a:ln>
                <a:solidFill>
                  <a:srgbClr val="008080"/>
                </a:solidFill>
                <a:ea typeface="SimHei" pitchFamily="2" charset="-122"/>
              </a:rPr>
              <a:t>與</a:t>
            </a:r>
            <a:r>
              <a:rPr lang="zh-TW" altLang="en-US" b="0">
                <a:ln>
                  <a:noFill/>
                </a:ln>
                <a:solidFill>
                  <a:srgbClr val="808000"/>
                </a:solidFill>
                <a:ea typeface="SimHei" pitchFamily="2" charset="-122"/>
              </a:rPr>
              <a:t>教學創新</a:t>
            </a:r>
            <a:r>
              <a:rPr lang="en-US" altLang="zh-TW" b="0">
                <a:ln>
                  <a:noFill/>
                </a:ln>
                <a:solidFill>
                  <a:srgbClr val="008080"/>
                </a:solidFill>
                <a:ea typeface="SimHei" pitchFamily="2" charset="-122"/>
              </a:rPr>
              <a:t>---</a:t>
            </a:r>
            <a:br>
              <a:rPr lang="en-US" altLang="zh-TW" b="0">
                <a:ln>
                  <a:noFill/>
                </a:ln>
                <a:solidFill>
                  <a:schemeClr val="bg2"/>
                </a:solidFill>
                <a:ea typeface="SimHei" pitchFamily="2" charset="-122"/>
              </a:rPr>
            </a:br>
            <a:r>
              <a:rPr lang="zh-TW" altLang="en-US" b="0">
                <a:ln>
                  <a:noFill/>
                </a:ln>
                <a:solidFill>
                  <a:srgbClr val="D60093"/>
                </a:solidFill>
                <a:ea typeface="文鼎粗隸" pitchFamily="49" charset="-120"/>
              </a:rPr>
              <a:t>行政支援教學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428750" y="1752600"/>
            <a:ext cx="7029450" cy="2209800"/>
          </a:xfrm>
        </p:spPr>
        <p:txBody>
          <a:bodyPr lIns="0" tIns="0" rIns="0" bIns="0"/>
          <a:lstStyle/>
          <a:p>
            <a:pPr marL="104775" indent="0" algn="ctr" defTabSz="449263">
              <a:buFontTx/>
              <a:buNone/>
            </a:pPr>
            <a:r>
              <a:rPr lang="zh-TW" altLang="en-US" sz="3600" b="1">
                <a:solidFill>
                  <a:srgbClr val="660066"/>
                </a:solidFill>
                <a:ea typeface="標楷體" pitchFamily="65" charset="-120"/>
              </a:rPr>
              <a:t>溝通      參與      協調     </a:t>
            </a:r>
          </a:p>
          <a:p>
            <a:pPr marL="104775" indent="0" algn="ctr" defTabSz="449263">
              <a:buFontTx/>
              <a:buNone/>
            </a:pPr>
            <a:r>
              <a:rPr lang="zh-TW" altLang="en-US" sz="3600" b="1">
                <a:solidFill>
                  <a:srgbClr val="660066"/>
                </a:solidFill>
                <a:ea typeface="標楷體" pitchFamily="65" charset="-120"/>
              </a:rPr>
              <a:t> 執行     回饋       再溝通</a:t>
            </a:r>
            <a:endParaRPr lang="zh-TW" altLang="en-US" sz="3600">
              <a:solidFill>
                <a:srgbClr val="660066"/>
              </a:solidFill>
              <a:ea typeface="標楷體" pitchFamily="65" charset="-120"/>
            </a:endParaRPr>
          </a:p>
          <a:p>
            <a:pPr marL="104775" indent="0" algn="ctr" defTabSz="449263">
              <a:buFontTx/>
              <a:buNone/>
            </a:pPr>
            <a:endParaRPr lang="en-US" altLang="zh-TW" sz="3600">
              <a:solidFill>
                <a:srgbClr val="660066"/>
              </a:solidFill>
              <a:ea typeface="新細明體" pitchFamily="18" charset="-120"/>
            </a:endParaRPr>
          </a:p>
        </p:txBody>
      </p:sp>
      <p:sp>
        <p:nvSpPr>
          <p:cNvPr id="18436" name="Line 4"/>
          <p:cNvSpPr>
            <a:spLocks noChangeShapeType="1"/>
          </p:cNvSpPr>
          <p:nvPr/>
        </p:nvSpPr>
        <p:spPr bwMode="auto">
          <a:xfrm>
            <a:off x="3851275" y="2060575"/>
            <a:ext cx="609600" cy="0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 type="none" w="sm" len="sm"/>
            <a:tailEnd type="triangle" w="lg" len="med"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18437" name="Line 6"/>
          <p:cNvSpPr>
            <a:spLocks noChangeShapeType="1"/>
          </p:cNvSpPr>
          <p:nvPr/>
        </p:nvSpPr>
        <p:spPr bwMode="auto">
          <a:xfrm>
            <a:off x="5508625" y="2060575"/>
            <a:ext cx="609600" cy="0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 type="none" w="sm" len="sm"/>
            <a:tailEnd type="triangle" w="lg" len="med"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18438" name="Line 7"/>
          <p:cNvSpPr>
            <a:spLocks noChangeShapeType="1"/>
          </p:cNvSpPr>
          <p:nvPr/>
        </p:nvSpPr>
        <p:spPr bwMode="auto">
          <a:xfrm>
            <a:off x="3563938" y="2636838"/>
            <a:ext cx="609600" cy="0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 type="none" w="sm" len="sm"/>
            <a:tailEnd type="triangle" w="lg" len="med"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18439" name="Line 8"/>
          <p:cNvSpPr>
            <a:spLocks noChangeShapeType="1"/>
          </p:cNvSpPr>
          <p:nvPr/>
        </p:nvSpPr>
        <p:spPr bwMode="auto">
          <a:xfrm>
            <a:off x="5219700" y="2636838"/>
            <a:ext cx="609600" cy="0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 type="none" w="sm" len="sm"/>
            <a:tailEnd type="triangle" w="lg" len="med"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18440" name="Line 9"/>
          <p:cNvSpPr>
            <a:spLocks noChangeShapeType="1"/>
          </p:cNvSpPr>
          <p:nvPr/>
        </p:nvSpPr>
        <p:spPr bwMode="auto">
          <a:xfrm>
            <a:off x="2124075" y="2060575"/>
            <a:ext cx="609600" cy="0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 type="none" w="sm" len="sm"/>
            <a:tailEnd type="triangle" w="lg" len="med"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18441" name="Line 10"/>
          <p:cNvSpPr>
            <a:spLocks noChangeShapeType="1"/>
          </p:cNvSpPr>
          <p:nvPr/>
        </p:nvSpPr>
        <p:spPr bwMode="auto">
          <a:xfrm>
            <a:off x="1979613" y="2636838"/>
            <a:ext cx="609600" cy="0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 type="none" w="sm" len="sm"/>
            <a:tailEnd type="triangle" w="lg" len="med"/>
          </a:ln>
        </p:spPr>
        <p:txBody>
          <a:bodyPr wrap="none"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EC029A5-F2FB-4436-9AF5-12E7EBE611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54" y="3444877"/>
            <a:ext cx="4230222" cy="2781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A75BF40-315C-4C58-B565-0EAC0BFE1A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362" y="3460956"/>
            <a:ext cx="4420238" cy="2781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72306" y="372467"/>
            <a:ext cx="7799387" cy="1339850"/>
          </a:xfrm>
          <a:noFill/>
        </p:spPr>
        <p:txBody>
          <a:bodyPr wrap="square" lIns="0" tIns="0" rIns="0" bIns="0" numCol="1" anchorCtr="0" compatLnSpc="1">
            <a:prstTxWarp prst="textNoShape">
              <a:avLst/>
            </a:prstTxWarp>
          </a:bodyPr>
          <a:lstStyle/>
          <a:p>
            <a:r>
              <a:rPr lang="zh-TW" altLang="en-US" b="0" dirty="0">
                <a:ln>
                  <a:noFill/>
                </a:ln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學校社區化，社區學校化</a:t>
            </a:r>
            <a:endParaRPr lang="zh-TW" altLang="en-US" dirty="0">
              <a:ln>
                <a:noFill/>
              </a:ln>
              <a:solidFill>
                <a:srgbClr val="000099"/>
              </a:solidFill>
              <a:ea typeface="新細明體" pitchFamily="18" charset="-120"/>
            </a:endParaRPr>
          </a:p>
        </p:txBody>
      </p:sp>
      <p:sp>
        <p:nvSpPr>
          <p:cNvPr id="19459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83828" y="1433181"/>
            <a:ext cx="3736975" cy="5157192"/>
          </a:xfrm>
        </p:spPr>
        <p:txBody>
          <a:bodyPr lIns="0" tIns="0" rIns="0" bIns="0"/>
          <a:lstStyle/>
          <a:p>
            <a:pPr marL="423863" indent="-319088" defTabSz="449263"/>
            <a:r>
              <a:rPr lang="zh-TW" altLang="en-US" b="1" dirty="0">
                <a:solidFill>
                  <a:srgbClr val="FF00FF"/>
                </a:solidFill>
                <a:latin typeface="標楷體" pitchFamily="65" charset="-120"/>
                <a:ea typeface="標楷體" pitchFamily="65" charset="-120"/>
              </a:rPr>
              <a:t>引進社會資源，共同參與校務發展，營造溫馨的社區化學校</a:t>
            </a:r>
            <a:r>
              <a:rPr lang="zh-TW" altLang="en-US" dirty="0">
                <a:solidFill>
                  <a:srgbClr val="FF00FF"/>
                </a:solidFill>
                <a:latin typeface="標楷體" pitchFamily="65" charset="-120"/>
                <a:ea typeface="標楷體" pitchFamily="65" charset="-120"/>
              </a:rPr>
              <a:t> </a:t>
            </a:r>
          </a:p>
          <a:p>
            <a:pPr marL="423863" indent="-319088" defTabSz="449263"/>
            <a:r>
              <a:rPr lang="zh-TW" altLang="en-US" b="1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學校主動了解並接觸社區，也讓社區了解及接觸學校</a:t>
            </a:r>
          </a:p>
          <a:p>
            <a:pPr marL="423863" indent="-319088" defTabSz="449263"/>
            <a:r>
              <a:rPr lang="zh-TW" altLang="en-US" b="1" dirty="0">
                <a:solidFill>
                  <a:srgbClr val="800000"/>
                </a:solidFill>
                <a:latin typeface="標楷體" pitchFamily="65" charset="-120"/>
                <a:ea typeface="標楷體" pitchFamily="65" charset="-120"/>
              </a:rPr>
              <a:t>積極辦好學校教育，擴大共同參與，爭取社區認同</a:t>
            </a:r>
            <a:r>
              <a:rPr lang="zh-TW" altLang="en-US" dirty="0">
                <a:solidFill>
                  <a:srgbClr val="800000"/>
                </a:solidFill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E0EF1A8-0BAB-46F8-BD93-8058B55866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46429"/>
            <a:ext cx="4629830" cy="24386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19EBB7D-7353-4CA2-9062-7B6DC3E97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840" y="4077072"/>
            <a:ext cx="4606517" cy="26546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763713" y="260350"/>
            <a:ext cx="5616575" cy="1219200"/>
          </a:xfrm>
          <a:noFill/>
        </p:spPr>
        <p:txBody>
          <a:bodyPr wrap="square" lIns="0" tIns="0" rIns="0" bIns="0" numCol="1" anchorCtr="0" compatLnSpc="1">
            <a:prstTxWarp prst="textNoShape">
              <a:avLst/>
            </a:prstTxWarp>
          </a:bodyPr>
          <a:lstStyle/>
          <a:p>
            <a:r>
              <a:rPr lang="zh-TW" altLang="en-US" sz="3600">
                <a:ln>
                  <a:noFill/>
                </a:ln>
                <a:solidFill>
                  <a:srgbClr val="006600"/>
                </a:solidFill>
                <a:latin typeface="新細明體" pitchFamily="18" charset="-120"/>
                <a:ea typeface="新細明體" pitchFamily="18" charset="-120"/>
              </a:rPr>
              <a:t>以</a:t>
            </a:r>
            <a:r>
              <a:rPr lang="zh-TW" altLang="en-US" sz="3600">
                <a:ln>
                  <a:noFill/>
                </a:ln>
                <a:solidFill>
                  <a:srgbClr val="990000"/>
                </a:solidFill>
                <a:latin typeface="新細明體" pitchFamily="18" charset="-120"/>
                <a:ea typeface="新細明體" pitchFamily="18" charset="-120"/>
              </a:rPr>
              <a:t>學校中長期計畫</a:t>
            </a:r>
            <a:r>
              <a:rPr lang="zh-TW" altLang="en-US" sz="3600">
                <a:ln>
                  <a:noFill/>
                </a:ln>
                <a:solidFill>
                  <a:srgbClr val="006600"/>
                </a:solidFill>
                <a:latin typeface="新細明體" pitchFamily="18" charset="-120"/>
                <a:ea typeface="新細明體" pitchFamily="18" charset="-120"/>
              </a:rPr>
              <a:t>為核心主軸，爭取各項補助經費</a:t>
            </a:r>
            <a:r>
              <a:rPr lang="zh-TW" altLang="en-US">
                <a:ln>
                  <a:noFill/>
                </a:ln>
                <a:ea typeface="新細明體" pitchFamily="18" charset="-120"/>
              </a:rPr>
              <a:t> 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88024" y="1887878"/>
            <a:ext cx="3875856" cy="4243387"/>
          </a:xfrm>
          <a:noFill/>
        </p:spPr>
        <p:txBody>
          <a:bodyPr lIns="92075" tIns="46038" rIns="92075" bIns="46038"/>
          <a:lstStyle/>
          <a:p>
            <a:pPr marL="423863" indent="-319088" defTabSz="449263">
              <a:lnSpc>
                <a:spcPct val="90000"/>
              </a:lnSpc>
            </a:pPr>
            <a:r>
              <a:rPr lang="zh-TW" altLang="en-US" b="1" dirty="0">
                <a:solidFill>
                  <a:srgbClr val="000066"/>
                </a:solidFill>
                <a:ea typeface="標楷體" pitchFamily="65" charset="-120"/>
              </a:rPr>
              <a:t>講求成本效益及產</a:t>
            </a:r>
            <a:r>
              <a:rPr lang="zh-TW" altLang="en-US" b="1" dirty="0">
                <a:solidFill>
                  <a:srgbClr val="000066"/>
                </a:solidFill>
                <a:latin typeface="新細明體" pitchFamily="18" charset="-120"/>
                <a:ea typeface="標楷體" pitchFamily="65" charset="-120"/>
              </a:rPr>
              <a:t>能品質</a:t>
            </a:r>
          </a:p>
          <a:p>
            <a:pPr marL="423863" indent="-319088" defTabSz="449263">
              <a:lnSpc>
                <a:spcPct val="90000"/>
              </a:lnSpc>
            </a:pPr>
            <a:r>
              <a:rPr lang="zh-TW" altLang="en-US" b="1" dirty="0">
                <a:solidFill>
                  <a:srgbClr val="006600"/>
                </a:solidFill>
                <a:latin typeface="標楷體" pitchFamily="65" charset="-120"/>
                <a:ea typeface="標楷體" pitchFamily="65" charset="-120"/>
              </a:rPr>
              <a:t>積極教育行銷，傳播學校教育效能</a:t>
            </a:r>
            <a:r>
              <a:rPr lang="zh-TW" altLang="en-US" b="1" dirty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 </a:t>
            </a:r>
          </a:p>
          <a:p>
            <a:pPr marL="423863" indent="-319088" defTabSz="449263">
              <a:lnSpc>
                <a:spcPct val="90000"/>
              </a:lnSpc>
            </a:pPr>
            <a:r>
              <a:rPr lang="zh-TW" altLang="en-US" b="1" dirty="0">
                <a:solidFill>
                  <a:srgbClr val="FF00FF"/>
                </a:solidFill>
                <a:latin typeface="標楷體" pitchFamily="65" charset="-120"/>
                <a:ea typeface="標楷體" pitchFamily="65" charset="-120"/>
              </a:rPr>
              <a:t>建立良好公共關係，爭取認同與支持</a:t>
            </a:r>
            <a:r>
              <a:rPr lang="zh-TW" altLang="en-US" b="1" dirty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 </a:t>
            </a:r>
          </a:p>
          <a:p>
            <a:pPr marL="423863" indent="-319088" defTabSz="449263">
              <a:lnSpc>
                <a:spcPct val="90000"/>
              </a:lnSpc>
            </a:pPr>
            <a:r>
              <a:rPr lang="zh-TW" altLang="en-US" b="1" dirty="0">
                <a:solidFill>
                  <a:srgbClr val="0066FF"/>
                </a:solidFill>
                <a:latin typeface="標楷體" pitchFamily="65" charset="-120"/>
                <a:ea typeface="標楷體" pitchFamily="65" charset="-120"/>
              </a:rPr>
              <a:t>充分運用社會與環境資源，產出最大教育能量</a:t>
            </a:r>
            <a:r>
              <a:rPr lang="zh-TW" altLang="en-US" b="1" dirty="0">
                <a:solidFill>
                  <a:srgbClr val="006600"/>
                </a:solidFill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C8F6853-C737-4650-B84F-CF0D4C1687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12" y="1536633"/>
            <a:ext cx="4006393" cy="241585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294A62A-6894-42D3-92A3-A103AB5047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12" y="4149080"/>
            <a:ext cx="4006393" cy="259492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99792" y="404664"/>
            <a:ext cx="45365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kumimoji="0" lang="zh-TW" altLang="en-US" sz="4400" b="1" dirty="0">
                <a:solidFill>
                  <a:srgbClr val="9933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Tahoma" pitchFamily="34" charset="0"/>
              </a:rPr>
              <a:t>有效領導及決策</a:t>
            </a:r>
            <a:endParaRPr kumimoji="0" lang="en-US" altLang="zh-TW" sz="4400" b="1" dirty="0">
              <a:solidFill>
                <a:srgbClr val="99330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  <a:cs typeface="Tahoma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65923" y="1484784"/>
            <a:ext cx="82809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000" indent="-360000">
              <a:spcBef>
                <a:spcPts val="0"/>
              </a:spcBef>
              <a:buNone/>
              <a:defRPr/>
            </a:pPr>
            <a:r>
              <a:rPr lang="en-US" altLang="zh-TW" sz="3200" dirty="0">
                <a:solidFill>
                  <a:srgbClr val="FF0000"/>
                </a:solidFill>
                <a:latin typeface="+mj-ea"/>
                <a:ea typeface="+mj-ea"/>
              </a:rPr>
              <a:t>1.</a:t>
            </a:r>
            <a:r>
              <a:rPr lang="zh-TW" altLang="en-US" sz="3200" dirty="0">
                <a:solidFill>
                  <a:srgbClr val="FF0000"/>
                </a:solidFill>
                <a:latin typeface="+mj-ea"/>
                <a:ea typeface="+mj-ea"/>
              </a:rPr>
              <a:t>處室分工協調，提升行政效能</a:t>
            </a:r>
            <a:endParaRPr lang="en-US" altLang="zh-TW" sz="3200" dirty="0">
              <a:solidFill>
                <a:srgbClr val="FF0000"/>
              </a:solidFill>
              <a:latin typeface="+mj-ea"/>
              <a:ea typeface="+mj-ea"/>
            </a:endParaRPr>
          </a:p>
          <a:p>
            <a:pPr marL="396000" indent="-360000">
              <a:spcBef>
                <a:spcPts val="0"/>
              </a:spcBef>
              <a:buNone/>
              <a:defRPr/>
            </a:pPr>
            <a:r>
              <a:rPr lang="en-US" altLang="zh-TW" sz="3200" dirty="0">
                <a:solidFill>
                  <a:srgbClr val="000099"/>
                </a:solidFill>
                <a:latin typeface="+mj-ea"/>
                <a:ea typeface="+mj-ea"/>
              </a:rPr>
              <a:t>2.</a:t>
            </a:r>
            <a:r>
              <a:rPr lang="zh-TW" altLang="en-US" sz="3200" dirty="0">
                <a:solidFill>
                  <a:srgbClr val="000099"/>
                </a:solidFill>
                <a:latin typeface="+mj-ea"/>
                <a:ea typeface="+mj-ea"/>
              </a:rPr>
              <a:t>暢通溝通管道，建立溫馨和諧的組織氣氛</a:t>
            </a:r>
            <a:endParaRPr lang="en-US" altLang="zh-TW" sz="3200" dirty="0">
              <a:solidFill>
                <a:srgbClr val="000099"/>
              </a:solidFill>
              <a:latin typeface="+mj-ea"/>
              <a:ea typeface="+mj-ea"/>
            </a:endParaRPr>
          </a:p>
          <a:p>
            <a:pPr marL="396000" indent="-360000">
              <a:spcBef>
                <a:spcPts val="0"/>
              </a:spcBef>
              <a:buNone/>
              <a:defRPr/>
            </a:pPr>
            <a:r>
              <a:rPr lang="en-US" altLang="zh-TW" sz="3200" dirty="0">
                <a:solidFill>
                  <a:srgbClr val="FF00FF"/>
                </a:solidFill>
                <a:latin typeface="+mj-ea"/>
              </a:rPr>
              <a:t>3.</a:t>
            </a:r>
            <a:r>
              <a:rPr lang="zh-TW" altLang="en-US" sz="3200" dirty="0">
                <a:solidFill>
                  <a:srgbClr val="FF00FF"/>
                </a:solidFill>
                <a:latin typeface="+mj-ea"/>
              </a:rPr>
              <a:t>適時危機處理機制運作</a:t>
            </a:r>
            <a:endParaRPr lang="en-US" altLang="zh-TW" sz="3200" dirty="0">
              <a:solidFill>
                <a:srgbClr val="FF00FF"/>
              </a:solidFill>
              <a:latin typeface="+mj-ea"/>
            </a:endParaRPr>
          </a:p>
          <a:p>
            <a:pPr marL="396000" indent="-360000">
              <a:spcBef>
                <a:spcPts val="0"/>
              </a:spcBef>
              <a:buNone/>
              <a:defRPr/>
            </a:pPr>
            <a:r>
              <a:rPr lang="en-US" altLang="zh-TW" sz="3200" dirty="0">
                <a:solidFill>
                  <a:srgbClr val="800000"/>
                </a:solidFill>
                <a:latin typeface="+mj-ea"/>
              </a:rPr>
              <a:t>4.</a:t>
            </a:r>
            <a:r>
              <a:rPr lang="zh-TW" altLang="en-US" sz="3200" dirty="0">
                <a:solidFill>
                  <a:srgbClr val="006600"/>
                </a:solidFill>
                <a:latin typeface="+mj-ea"/>
              </a:rPr>
              <a:t>以身作則參與專業成長</a:t>
            </a:r>
            <a:endParaRPr lang="en-US" altLang="zh-TW" sz="3200" dirty="0">
              <a:solidFill>
                <a:srgbClr val="000099"/>
              </a:solidFill>
              <a:latin typeface="+mj-ea"/>
              <a:ea typeface="+mj-ea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F67881C-8270-48B6-BCEE-FA0D5D39EF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686" y="3635177"/>
            <a:ext cx="4096134" cy="2915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359F173-A531-43A6-9810-5EF0227348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8" y="3635177"/>
            <a:ext cx="4096134" cy="291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78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矩形 1"/>
          <p:cNvSpPr>
            <a:spLocks noChangeArrowheads="1"/>
          </p:cNvSpPr>
          <p:nvPr/>
        </p:nvSpPr>
        <p:spPr bwMode="auto">
          <a:xfrm>
            <a:off x="2484438" y="404813"/>
            <a:ext cx="48244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3600" b="1" dirty="0">
                <a:solidFill>
                  <a:srgbClr val="FF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專業提升，翻轉學習</a:t>
            </a:r>
          </a:p>
        </p:txBody>
      </p:sp>
      <p:sp>
        <p:nvSpPr>
          <p:cNvPr id="13315" name="矩形 2"/>
          <p:cNvSpPr>
            <a:spLocks noChangeArrowheads="1"/>
          </p:cNvSpPr>
          <p:nvPr/>
        </p:nvSpPr>
        <p:spPr bwMode="auto">
          <a:xfrm>
            <a:off x="355017" y="1601769"/>
            <a:ext cx="82809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zh-TW" altLang="en-US" sz="3200" dirty="0">
                <a:solidFill>
                  <a:srgbClr val="006600"/>
                </a:solidFill>
                <a:latin typeface="+mj-ea"/>
                <a:ea typeface="+mj-ea"/>
              </a:rPr>
              <a:t>發展教師專業學習社群，提升教師專業。</a:t>
            </a:r>
          </a:p>
          <a:p>
            <a:pPr marL="742950" indent="-742950">
              <a:buFont typeface="+mj-lt"/>
              <a:buAutoNum type="arabicPeriod"/>
            </a:pPr>
            <a:r>
              <a:rPr lang="zh-TW" altLang="en-US" sz="3200" dirty="0">
                <a:solidFill>
                  <a:srgbClr val="000099"/>
                </a:solidFill>
                <a:latin typeface="+mn-ea"/>
                <a:ea typeface="+mn-ea"/>
              </a:rPr>
              <a:t>鼓勵教師創意教學，推動資訊融入教學。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0D43135-4B12-4FEC-9004-7F8828A6A9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4" y="3311875"/>
            <a:ext cx="4396199" cy="2737585"/>
          </a:xfrm>
          <a:prstGeom prst="rect">
            <a:avLst/>
          </a:prstGeom>
        </p:spPr>
      </p:pic>
      <p:pic>
        <p:nvPicPr>
          <p:cNvPr id="8" name="Picture 18" descr="週四學生班級晨間活動--跳繩">
            <a:extLst>
              <a:ext uri="{FF2B5EF4-FFF2-40B4-BE49-F238E27FC236}">
                <a16:creationId xmlns:a16="http://schemas.microsoft.com/office/drawing/2014/main" id="{6A613168-7AEC-4A0E-8B0F-D698408F9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8289" y="3311875"/>
            <a:ext cx="4396199" cy="2737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1565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30081" y="357584"/>
            <a:ext cx="65527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kumimoji="0" lang="zh-TW" altLang="en-US" sz="4400" b="1" dirty="0">
                <a:solidFill>
                  <a:srgbClr val="993300"/>
                </a:solidFill>
                <a:latin typeface="微軟正黑體" pitchFamily="34" charset="-120"/>
                <a:ea typeface="微軟正黑體" pitchFamily="34" charset="-120"/>
                <a:cs typeface="Tahoma" pitchFamily="34" charset="0"/>
              </a:rPr>
              <a:t>開發學生潛能</a:t>
            </a:r>
            <a:endParaRPr kumimoji="0" lang="en-US" altLang="zh-TW" sz="4400" b="1" dirty="0">
              <a:solidFill>
                <a:srgbClr val="993300"/>
              </a:solidFill>
              <a:latin typeface="微軟正黑體" pitchFamily="34" charset="-120"/>
              <a:ea typeface="微軟正黑體" pitchFamily="34" charset="-120"/>
              <a:cs typeface="Tahoma" pitchFamily="34" charset="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461361" y="1700808"/>
            <a:ext cx="8229600" cy="151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hangingPunct="0">
              <a:spcBef>
                <a:spcPct val="20000"/>
              </a:spcBef>
              <a:buBlip>
                <a:blip r:embed="rId2"/>
              </a:buBlip>
            </a:pPr>
            <a:r>
              <a:rPr lang="zh-TW" altLang="en-US" sz="3200" b="1" dirty="0">
                <a:solidFill>
                  <a:srgbClr val="000099"/>
                </a:solidFill>
              </a:rPr>
              <a:t>提供多元的學習活動，讓孩子們全面參與的學習場域，快樂學習，充分發展潛能。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rgbClr val="104031"/>
              </a:solidFill>
              <a:effectLst/>
              <a:uLnTx/>
              <a:uFillTx/>
              <a:latin typeface="+mn-lt"/>
              <a:ea typeface="新細明體" pitchFamily="18" charset="-120"/>
              <a:cs typeface="+mn-c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CA9C15D-CE06-47F3-8680-359A5AC7C1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986271"/>
            <a:ext cx="2514368" cy="353177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F908E28-0DE4-48F7-A02F-0B749FE155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429000"/>
            <a:ext cx="5199081" cy="30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86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矩形 1"/>
          <p:cNvSpPr>
            <a:spLocks noChangeArrowheads="1"/>
          </p:cNvSpPr>
          <p:nvPr/>
        </p:nvSpPr>
        <p:spPr bwMode="auto">
          <a:xfrm>
            <a:off x="539552" y="1412776"/>
            <a:ext cx="792003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zh-TW" altLang="en-US" sz="2800" dirty="0">
                <a:solidFill>
                  <a:srgbClr val="00B0F0"/>
                </a:solidFill>
                <a:latin typeface="+mj-ea"/>
                <a:ea typeface="+mj-ea"/>
              </a:rPr>
              <a:t>優質教學團隊：</a:t>
            </a:r>
            <a:r>
              <a:rPr lang="zh-TW" altLang="en-US" sz="2800" dirty="0">
                <a:latin typeface="+mj-ea"/>
                <a:ea typeface="+mj-ea"/>
              </a:rPr>
              <a:t>團隊對話、課程經驗分享。 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zh-TW" altLang="en-US" sz="2800" dirty="0">
                <a:solidFill>
                  <a:srgbClr val="00B0F0"/>
                </a:solidFill>
                <a:latin typeface="+mj-ea"/>
                <a:ea typeface="+mj-ea"/>
              </a:rPr>
              <a:t>優質教學設備：</a:t>
            </a:r>
            <a:r>
              <a:rPr lang="zh-TW" altLang="en-US" sz="2800" dirty="0">
                <a:latin typeface="+mj-ea"/>
                <a:ea typeface="+mj-ea"/>
              </a:rPr>
              <a:t>全面更新</a:t>
            </a:r>
            <a:r>
              <a:rPr lang="en-US" altLang="zh-TW" sz="2800" dirty="0">
                <a:latin typeface="+mj-ea"/>
                <a:ea typeface="+mj-ea"/>
              </a:rPr>
              <a:t>E</a:t>
            </a:r>
            <a:r>
              <a:rPr lang="zh-TW" altLang="en-US" sz="2800" dirty="0">
                <a:latin typeface="+mj-ea"/>
                <a:ea typeface="+mj-ea"/>
              </a:rPr>
              <a:t>化教學設備。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zh-TW" altLang="en-US" sz="2800" dirty="0">
                <a:solidFill>
                  <a:srgbClr val="00B0F0"/>
                </a:solidFill>
                <a:latin typeface="+mj-ea"/>
                <a:ea typeface="+mj-ea"/>
              </a:rPr>
              <a:t>優質教學環境：</a:t>
            </a:r>
            <a:r>
              <a:rPr lang="zh-TW" altLang="en-US" sz="2800" dirty="0">
                <a:latin typeface="+mj-ea"/>
                <a:ea typeface="+mj-ea"/>
              </a:rPr>
              <a:t>創造多元學習的學習場域。</a:t>
            </a:r>
          </a:p>
        </p:txBody>
      </p:sp>
      <p:sp>
        <p:nvSpPr>
          <p:cNvPr id="11267" name="矩形 2"/>
          <p:cNvSpPr>
            <a:spLocks noChangeArrowheads="1"/>
          </p:cNvSpPr>
          <p:nvPr/>
        </p:nvSpPr>
        <p:spPr bwMode="auto">
          <a:xfrm>
            <a:off x="1835150" y="476250"/>
            <a:ext cx="56896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400" dirty="0">
                <a:solidFill>
                  <a:srgbClr val="FF00FF"/>
                </a:solidFill>
              </a:rPr>
              <a:t>優質環境、精緻學習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3140968"/>
            <a:ext cx="4059822" cy="30817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9" descr="4">
            <a:extLst>
              <a:ext uri="{FF2B5EF4-FFF2-40B4-BE49-F238E27FC236}">
                <a16:creationId xmlns:a16="http://schemas.microsoft.com/office/drawing/2014/main" id="{629BA997-94F1-4B86-A769-573BF5B89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4456" y="3101116"/>
            <a:ext cx="4216015" cy="3121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79438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標題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zh-TW" altLang="en-US" dirty="0">
                <a:ln>
                  <a:noFill/>
                </a:ln>
              </a:rPr>
              <a:t>校園的改變</a:t>
            </a:r>
            <a:r>
              <a:rPr lang="en-US" altLang="zh-TW" dirty="0">
                <a:ln>
                  <a:noFill/>
                </a:ln>
              </a:rPr>
              <a:t>—</a:t>
            </a:r>
            <a:r>
              <a:rPr lang="zh-TW" altLang="en-US" dirty="0">
                <a:ln>
                  <a:noFill/>
                </a:ln>
              </a:rPr>
              <a:t>傳承</a:t>
            </a:r>
          </a:p>
        </p:txBody>
      </p:sp>
      <p:pic>
        <p:nvPicPr>
          <p:cNvPr id="67595" name="Picture 11" descr="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875"/>
            <a:ext cx="3132138" cy="2520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2" descr="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1412875"/>
            <a:ext cx="3062287" cy="2516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35" name="Picture 11" descr="DSC048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8700" y="1412875"/>
            <a:ext cx="3035300" cy="2520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2F042D3-4A5F-4B0B-8F14-7509DA4AFC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3" y="3898846"/>
            <a:ext cx="2833980" cy="2516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0" descr="新的獎勵卡及榮譽卡深受小朋友喜愛">
            <a:extLst>
              <a:ext uri="{FF2B5EF4-FFF2-40B4-BE49-F238E27FC236}">
                <a16:creationId xmlns:a16="http://schemas.microsoft.com/office/drawing/2014/main" id="{6C7E41A4-DF4D-43AD-9241-BF1C29C25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27" y="3929063"/>
            <a:ext cx="3059113" cy="2532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1B592C8-C7BC-4858-92E9-1C451A7BA2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3644" y="3926682"/>
            <a:ext cx="3225043" cy="253288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55875" y="260350"/>
            <a:ext cx="4032250" cy="1066800"/>
          </a:xfrm>
          <a:noFill/>
        </p:spPr>
        <p:txBody>
          <a:bodyPr wrap="square" lIns="0" tIns="0" rIns="0" bIns="0" numCol="1" anchorCtr="0" compatLnSpc="1">
            <a:prstTxWarp prst="textNoShape">
              <a:avLst/>
            </a:prstTxWarp>
          </a:bodyPr>
          <a:lstStyle/>
          <a:p>
            <a:r>
              <a:rPr lang="zh-TW" altLang="en-US" sz="6000" b="0">
                <a:ln>
                  <a:noFill/>
                </a:ln>
                <a:solidFill>
                  <a:srgbClr val="000066"/>
                </a:solidFill>
                <a:ea typeface="文鼎勘亭流" pitchFamily="49" charset="-120"/>
              </a:rPr>
              <a:t>結語一</a:t>
            </a:r>
          </a:p>
        </p:txBody>
      </p:sp>
      <p:sp>
        <p:nvSpPr>
          <p:cNvPr id="27651" name="Rectangle 1027"/>
          <p:cNvSpPr>
            <a:spLocks noGrp="1" noChangeArrowheads="1"/>
          </p:cNvSpPr>
          <p:nvPr>
            <p:ph type="body" idx="4294967295"/>
          </p:nvPr>
        </p:nvSpPr>
        <p:spPr>
          <a:xfrm>
            <a:off x="755650" y="1628775"/>
            <a:ext cx="7626350" cy="4652963"/>
          </a:xfrm>
        </p:spPr>
        <p:txBody>
          <a:bodyPr lIns="0" tIns="0" rIns="0" bIns="0"/>
          <a:lstStyle/>
          <a:p>
            <a:pPr marL="423863" indent="-319088" defTabSz="449263">
              <a:lnSpc>
                <a:spcPct val="90000"/>
              </a:lnSpc>
            </a:pPr>
            <a:r>
              <a:rPr lang="zh-TW" altLang="en-US" sz="3600" b="1" dirty="0">
                <a:solidFill>
                  <a:srgbClr val="006600"/>
                </a:solidFill>
                <a:ea typeface="新細明體" pitchFamily="18" charset="-120"/>
              </a:rPr>
              <a:t>堅信人各有「智」人各有「志」的信念，為每個孩子，辦理全校性大型活動，不遺漏任何孩子，不放棄任何學生，達到全面參與活動的績效。</a:t>
            </a:r>
          </a:p>
          <a:p>
            <a:pPr marL="423863" indent="-319088" defTabSz="449263">
              <a:lnSpc>
                <a:spcPct val="90000"/>
              </a:lnSpc>
            </a:pPr>
            <a:r>
              <a:rPr lang="zh-TW" altLang="en-US" sz="3600" b="1" dirty="0">
                <a:solidFill>
                  <a:srgbClr val="FF6600"/>
                </a:solidFill>
                <a:latin typeface="全真特圓體" pitchFamily="49" charset="-120"/>
                <a:ea typeface="全真特圓體" pitchFamily="49" charset="-120"/>
              </a:rPr>
              <a:t>把學生帶出去，把快樂引進來</a:t>
            </a:r>
            <a:r>
              <a:rPr lang="zh-TW" altLang="en-US" sz="3600" b="1" dirty="0">
                <a:solidFill>
                  <a:srgbClr val="006600"/>
                </a:solidFill>
                <a:latin typeface="全真特圓體" pitchFamily="49" charset="-120"/>
                <a:ea typeface="全真特圓體" pitchFamily="49" charset="-120"/>
              </a:rPr>
              <a:t> </a:t>
            </a:r>
          </a:p>
          <a:p>
            <a:pPr marL="423863" indent="-319088" defTabSz="449263">
              <a:lnSpc>
                <a:spcPct val="90000"/>
              </a:lnSpc>
            </a:pPr>
            <a:r>
              <a:rPr lang="zh-TW" altLang="en-US" sz="3600" b="1" dirty="0">
                <a:solidFill>
                  <a:srgbClr val="808000"/>
                </a:solidFill>
                <a:latin typeface="全真特圓體" pitchFamily="49" charset="-120"/>
                <a:ea typeface="全真特圓體" pitchFamily="49" charset="-120"/>
              </a:rPr>
              <a:t>有心最真、關懷最善、有夢最美</a:t>
            </a:r>
            <a:r>
              <a:rPr lang="zh-TW" altLang="en-US" sz="3600" b="1" dirty="0">
                <a:solidFill>
                  <a:schemeClr val="folHlink"/>
                </a:solidFill>
                <a:latin typeface="新細明體" pitchFamily="18" charset="-120"/>
                <a:ea typeface="新細明體" pitchFamily="18" charset="-120"/>
              </a:rPr>
              <a:t> </a:t>
            </a:r>
          </a:p>
          <a:p>
            <a:pPr marL="423863" indent="-319088" defTabSz="449263">
              <a:lnSpc>
                <a:spcPct val="90000"/>
              </a:lnSpc>
            </a:pPr>
            <a:r>
              <a:rPr lang="zh-TW" altLang="en-US" sz="3600" b="1" dirty="0">
                <a:solidFill>
                  <a:srgbClr val="FF00FF"/>
                </a:solidFill>
                <a:latin typeface="全真特圓體" pitchFamily="49" charset="-120"/>
                <a:ea typeface="全真特圓體" pitchFamily="49" charset="-120"/>
              </a:rPr>
              <a:t>行動能得到外界最佳支持力量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787400" y="357166"/>
            <a:ext cx="7569200" cy="1066800"/>
          </a:xfrm>
          <a:noFill/>
        </p:spPr>
        <p:txBody>
          <a:bodyPr wrap="square" lIns="0" tIns="0" rIns="0" bIns="0" numCol="1" anchorCtr="0" compatLnSpc="1">
            <a:prstTxWarp prst="textNoShape">
              <a:avLst/>
            </a:prstTxWarp>
          </a:bodyPr>
          <a:lstStyle/>
          <a:p>
            <a:r>
              <a:rPr lang="zh-TW" altLang="en-US" sz="6000" b="0" dirty="0">
                <a:ln>
                  <a:noFill/>
                </a:ln>
                <a:solidFill>
                  <a:srgbClr val="000066"/>
                </a:solidFill>
                <a:ea typeface="文鼎勘亭流" pitchFamily="49" charset="-120"/>
              </a:rPr>
              <a:t>結語二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00034" y="1557338"/>
            <a:ext cx="8286808" cy="4943496"/>
          </a:xfrm>
        </p:spPr>
        <p:txBody>
          <a:bodyPr lIns="0" tIns="0" rIns="0" bIns="0"/>
          <a:lstStyle/>
          <a:p>
            <a:pPr marL="423863" indent="-319088" defTabSz="449263">
              <a:spcBef>
                <a:spcPts val="0"/>
              </a:spcBef>
            </a:pPr>
            <a:r>
              <a:rPr lang="zh-TW" altLang="en-US" sz="3600" b="1" dirty="0">
                <a:solidFill>
                  <a:srgbClr val="808000"/>
                </a:solidFill>
                <a:latin typeface="全真特圓體" pitchFamily="49" charset="-120"/>
                <a:ea typeface="全真特圓體" pitchFamily="49" charset="-120"/>
              </a:rPr>
              <a:t>行政用心辦學，家長熱心助學，老師愛心教學，學生快樂上學</a:t>
            </a:r>
            <a:r>
              <a:rPr lang="zh-TW" altLang="en-US" sz="3600" b="1" dirty="0">
                <a:solidFill>
                  <a:srgbClr val="006600"/>
                </a:solidFill>
                <a:latin typeface="全真特圓體" pitchFamily="49" charset="-120"/>
                <a:ea typeface="全真特圓體" pitchFamily="49" charset="-120"/>
              </a:rPr>
              <a:t> </a:t>
            </a:r>
          </a:p>
          <a:p>
            <a:pPr marL="423863" indent="-319088" defTabSz="449263">
              <a:spcBef>
                <a:spcPts val="0"/>
              </a:spcBef>
            </a:pPr>
            <a:r>
              <a:rPr lang="zh-TW" altLang="en-US" sz="3600" b="1" dirty="0">
                <a:solidFill>
                  <a:srgbClr val="006600"/>
                </a:solidFill>
                <a:latin typeface="全真特圓體" pitchFamily="49" charset="-120"/>
                <a:ea typeface="全真特圓體" pitchFamily="49" charset="-120"/>
              </a:rPr>
              <a:t>甘願做、歡喜受</a:t>
            </a:r>
          </a:p>
          <a:p>
            <a:pPr marL="423863" indent="-319088" defTabSz="449263">
              <a:spcBef>
                <a:spcPts val="0"/>
              </a:spcBef>
            </a:pPr>
            <a:r>
              <a:rPr lang="zh-TW" altLang="en-US" sz="3600" b="1" dirty="0">
                <a:solidFill>
                  <a:srgbClr val="FF0000"/>
                </a:solidFill>
                <a:latin typeface="全真特圓體" pitchFamily="49" charset="-120"/>
                <a:ea typeface="全真特圓體" pitchFamily="49" charset="-120"/>
              </a:rPr>
              <a:t>孩子快樂了、老師滿意了、家長放心了、學校成長了</a:t>
            </a:r>
          </a:p>
          <a:p>
            <a:pPr marL="423863" indent="-319088" defTabSz="449263">
              <a:spcBef>
                <a:spcPts val="0"/>
              </a:spcBef>
            </a:pPr>
            <a:r>
              <a:rPr lang="zh-TW" altLang="en-US" sz="3600" b="1" dirty="0">
                <a:solidFill>
                  <a:srgbClr val="000066"/>
                </a:solidFill>
                <a:latin typeface="全真特圓體" pitchFamily="49" charset="-120"/>
                <a:ea typeface="全真特圓體" pitchFamily="49" charset="-120"/>
              </a:rPr>
              <a:t>校園環境無髒亂死角，學生心靈無冷漠角落</a:t>
            </a:r>
          </a:p>
          <a:p>
            <a:pPr marL="423863" indent="-319088" defTabSz="449263">
              <a:spcBef>
                <a:spcPts val="0"/>
              </a:spcBef>
            </a:pPr>
            <a:r>
              <a:rPr lang="zh-TW" altLang="en-US" sz="3600" b="1" dirty="0">
                <a:solidFill>
                  <a:srgbClr val="D60093"/>
                </a:solidFill>
                <a:latin typeface="全真特圓體" pitchFamily="49" charset="-120"/>
                <a:ea typeface="全真特圓體" pitchFamily="49" charset="-120"/>
              </a:rPr>
              <a:t>我願和大家一起成為巨人的肩膀</a:t>
            </a:r>
            <a:r>
              <a:rPr lang="zh-TW" altLang="en-US" sz="3600" b="1" dirty="0">
                <a:solidFill>
                  <a:srgbClr val="D60093"/>
                </a:solidFill>
                <a:latin typeface="新細明體" pitchFamily="18" charset="-120"/>
                <a:ea typeface="新細明體" pitchFamily="18" charset="-120"/>
              </a:rPr>
              <a:t> </a:t>
            </a:r>
            <a:r>
              <a:rPr lang="zh-TW" altLang="en-US" sz="3600" b="1" dirty="0">
                <a:solidFill>
                  <a:srgbClr val="D60093"/>
                </a:solidFill>
                <a:latin typeface="全真特圓體" pitchFamily="49" charset="-120"/>
                <a:ea typeface="全真特圓體" pitchFamily="49" charset="-120"/>
              </a:rPr>
              <a:t>，讓孩子看得更高更遠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258888" y="692150"/>
            <a:ext cx="3954462" cy="11890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7200">
                <a:solidFill>
                  <a:srgbClr val="0066FF"/>
                </a:solidFill>
                <a:latin typeface="Times New Roman" pitchFamily="18" charset="0"/>
                <a:ea typeface="文鼎粗行楷" pitchFamily="49" charset="-120"/>
              </a:rPr>
              <a:t>攜手合作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979613" y="1989138"/>
            <a:ext cx="3917950" cy="11890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7200" dirty="0">
                <a:solidFill>
                  <a:srgbClr val="D60093"/>
                </a:solidFill>
                <a:latin typeface="Times New Roman" pitchFamily="18" charset="0"/>
                <a:ea typeface="文鼎粗行楷" pitchFamily="49" charset="-120"/>
              </a:rPr>
              <a:t>共創未來</a:t>
            </a:r>
          </a:p>
        </p:txBody>
      </p:sp>
    </p:spTree>
    <p:extLst>
      <p:ext uri="{BB962C8B-B14F-4D97-AF65-F5344CB8AC3E}">
        <p14:creationId xmlns:p14="http://schemas.microsoft.com/office/powerpoint/2010/main" val="21946817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/>
          </p:cNvSpPr>
          <p:nvPr>
            <p:ph type="body" idx="1"/>
          </p:nvPr>
        </p:nvSpPr>
        <p:spPr>
          <a:xfrm>
            <a:off x="2915816" y="5201361"/>
            <a:ext cx="4197152" cy="1080120"/>
          </a:xfrm>
        </p:spPr>
        <p:txBody>
          <a:bodyPr/>
          <a:lstStyle/>
          <a:p>
            <a:pPr algn="ctr">
              <a:buFontTx/>
              <a:buNone/>
            </a:pPr>
            <a:r>
              <a:rPr lang="zh-TW" altLang="en-US" sz="6600" dirty="0">
                <a:solidFill>
                  <a:srgbClr val="000099"/>
                </a:solidFill>
                <a:ea typeface="標楷體" pitchFamily="65" charset="-120"/>
              </a:rPr>
              <a:t>敬請指教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3F54F99-4D62-437C-BB2E-7490F9AF0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656638"/>
            <a:ext cx="6300192" cy="3544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336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507413" cy="406104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zh-TW" altLang="en-US" b="1" dirty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臺南市中小學校長協會理事長</a:t>
            </a:r>
            <a:endParaRPr lang="en-US" altLang="zh-TW" b="1" dirty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80000"/>
              </a:lnSpc>
            </a:pPr>
            <a:r>
              <a:rPr lang="zh-TW" altLang="en-US" b="1" dirty="0">
                <a:solidFill>
                  <a:srgbClr val="A50021"/>
                </a:solidFill>
                <a:latin typeface="標楷體" pitchFamily="65" charset="-120"/>
                <a:ea typeface="標楷體" pitchFamily="65" charset="-120"/>
              </a:rPr>
              <a:t>臺南市總務輔導團輔導</a:t>
            </a:r>
            <a:r>
              <a:rPr lang="zh-TW" altLang="en-US" b="1" dirty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  <a:t>校長兼副執行秘書 </a:t>
            </a:r>
          </a:p>
          <a:p>
            <a:pPr>
              <a:lnSpc>
                <a:spcPct val="80000"/>
              </a:lnSpc>
            </a:pPr>
            <a:r>
              <a:rPr lang="zh-TW" altLang="en-US" b="1" dirty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臺南市政府國小校長及國中小主任遴選委員</a:t>
            </a:r>
            <a:endParaRPr lang="zh-TW" altLang="en-US" b="1" dirty="0">
              <a:solidFill>
                <a:srgbClr val="99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80000"/>
              </a:lnSpc>
            </a:pPr>
            <a:r>
              <a:rPr lang="zh-TW" altLang="en-US" b="1" dirty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  <a:t>國教院校長及主任儲訓班總務課程講師</a:t>
            </a:r>
            <a:endParaRPr lang="en-US" altLang="zh-TW" b="1" dirty="0">
              <a:solidFill>
                <a:srgbClr val="99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80000"/>
              </a:lnSpc>
            </a:pPr>
            <a:r>
              <a:rPr lang="zh-TW" altLang="en-US" b="1" dirty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擔任多位新任校長師傅校長</a:t>
            </a:r>
          </a:p>
          <a:p>
            <a:pPr>
              <a:lnSpc>
                <a:spcPct val="80000"/>
              </a:lnSpc>
            </a:pPr>
            <a:r>
              <a:rPr lang="zh-TW" altLang="en-US" b="1" dirty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  <a:t>曾任開元國小校長</a:t>
            </a:r>
            <a:r>
              <a:rPr lang="en-US" altLang="zh-TW" b="1" dirty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  <a:t>4+8</a:t>
            </a:r>
            <a:r>
              <a:rPr lang="zh-TW" altLang="en-US" b="1" dirty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b="1" dirty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  <a:t>(95-98) (105-112)</a:t>
            </a:r>
            <a:endParaRPr lang="zh-TW" altLang="en-US" b="1" dirty="0">
              <a:solidFill>
                <a:srgbClr val="99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80000"/>
              </a:lnSpc>
            </a:pPr>
            <a:r>
              <a:rPr lang="zh-TW" altLang="en-US" b="1" dirty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曾任進學國小校長</a:t>
            </a:r>
            <a:r>
              <a:rPr lang="en-US" altLang="zh-TW" b="1" dirty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b="1" dirty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b="1" dirty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(99-104)</a:t>
            </a:r>
          </a:p>
          <a:p>
            <a:pPr>
              <a:lnSpc>
                <a:spcPct val="80000"/>
              </a:lnSpc>
            </a:pPr>
            <a:r>
              <a:rPr lang="zh-TW" altLang="en-US" b="1" dirty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  <a:t>現任進學國小校長第</a:t>
            </a:r>
            <a:r>
              <a:rPr lang="en-US" altLang="zh-TW" b="1" dirty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b="1" dirty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b="1" dirty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  <a:t>(113</a:t>
            </a:r>
            <a:r>
              <a:rPr lang="zh-TW" altLang="en-US" b="1" dirty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  <a:t>年起</a:t>
            </a:r>
            <a:r>
              <a:rPr lang="en-US" altLang="zh-TW" b="1" dirty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b="1" dirty="0">
              <a:solidFill>
                <a:srgbClr val="99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80000"/>
              </a:lnSpc>
            </a:pPr>
            <a:endParaRPr lang="zh-TW" altLang="en-US" sz="2800" b="1" dirty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074CAB38-5A3E-4A8C-AB89-C6D88139A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9950" y="260648"/>
            <a:ext cx="2601912" cy="1143000"/>
          </a:xfrm>
          <a:prstGeom prst="rect">
            <a:avLst/>
          </a:prstGeom>
          <a:noFill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 w="19050">
                  <a:solidFill>
                    <a:schemeClr val="bg1"/>
                  </a:solidFill>
                </a:ln>
                <a:solidFill>
                  <a:srgbClr val="00133A"/>
                </a:solidFill>
                <a:latin typeface="+mj-lt"/>
                <a:ea typeface="+mj-ea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kumimoji="1" lang="zh-TW" altLang="en-US" dirty="0">
                <a:ln>
                  <a:noFill/>
                </a:ln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校長履歷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483768" y="126806"/>
            <a:ext cx="3960812" cy="1066800"/>
          </a:xfrm>
          <a:noFill/>
        </p:spPr>
        <p:txBody>
          <a:bodyPr wrap="square" lIns="0" tIns="0" rIns="0" bIns="0" numCol="1" anchorCtr="0" compatLnSpc="1">
            <a:prstTxWarp prst="textNoShape">
              <a:avLst/>
            </a:prstTxWarp>
          </a:bodyPr>
          <a:lstStyle/>
          <a:p>
            <a:r>
              <a:rPr lang="zh-TW" altLang="en-US" dirty="0">
                <a:ln>
                  <a:noFill/>
                </a:ln>
                <a:solidFill>
                  <a:srgbClr val="000099"/>
                </a:solidFill>
                <a:ea typeface="文鼎粗隸" pitchFamily="49" charset="-120"/>
              </a:rPr>
              <a:t>個人重要殊榮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1520" y="1609845"/>
            <a:ext cx="5127437" cy="4355275"/>
          </a:xfrm>
        </p:spPr>
        <p:txBody>
          <a:bodyPr lIns="0" tIns="0" rIns="0" bIns="0"/>
          <a:lstStyle/>
          <a:p>
            <a:pPr marL="360000" indent="-711200" defTabSz="449263">
              <a:lnSpc>
                <a:spcPct val="90000"/>
              </a:lnSpc>
              <a:spcBef>
                <a:spcPts val="596"/>
              </a:spcBef>
              <a:buNone/>
            </a:pPr>
            <a:r>
              <a:rPr lang="en-US" altLang="zh-TW" sz="2400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◎</a:t>
            </a:r>
            <a:r>
              <a:rPr lang="en-US" altLang="zh-TW" sz="2400" b="1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103</a:t>
            </a:r>
            <a:r>
              <a:rPr lang="zh-TW" altLang="zh-TW" sz="2400" b="1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學年度榮獲臺南市校長教學領導績優評選特優</a:t>
            </a:r>
            <a:endParaRPr lang="en-US" altLang="zh-TW" sz="2400" b="1" dirty="0">
              <a:solidFill>
                <a:srgbClr val="FF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60000" indent="-711200" defTabSz="449263">
              <a:lnSpc>
                <a:spcPct val="90000"/>
              </a:lnSpc>
              <a:spcBef>
                <a:spcPts val="596"/>
              </a:spcBef>
              <a:buNone/>
            </a:pPr>
            <a:r>
              <a:rPr lang="en-US" altLang="zh-TW" sz="2400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◎103</a:t>
            </a:r>
            <a:r>
              <a:rPr lang="zh-TW" altLang="en-US" sz="2400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400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105</a:t>
            </a:r>
            <a:r>
              <a:rPr lang="zh-TW" altLang="en-US" sz="2400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en-US" altLang="zh-TW" sz="2400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zh-TW" sz="2400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年度榮獲臺南市國民中小學校務評鑑特優</a:t>
            </a:r>
            <a:r>
              <a:rPr lang="zh-TW" altLang="en-US" sz="2400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、極適任校長</a:t>
            </a:r>
          </a:p>
          <a:p>
            <a:pPr marL="360000" indent="-711200" defTabSz="449263">
              <a:lnSpc>
                <a:spcPct val="90000"/>
              </a:lnSpc>
              <a:spcBef>
                <a:spcPts val="596"/>
              </a:spcBef>
              <a:buNone/>
            </a:pPr>
            <a:r>
              <a:rPr lang="en-US" altLang="zh-TW" sz="2400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◎</a:t>
            </a:r>
            <a:r>
              <a:rPr lang="zh-TW" altLang="en-US" sz="2400" b="1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榮獲</a:t>
            </a:r>
            <a:r>
              <a:rPr lang="en-US" altLang="zh-TW" sz="2400" b="1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105</a:t>
            </a:r>
            <a:r>
              <a:rPr lang="zh-TW" altLang="en-US" sz="2400" b="1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年度全國交通安全金安獎國小組第一名</a:t>
            </a:r>
            <a:endParaRPr lang="en-US" altLang="zh-TW" sz="2400" b="1" dirty="0">
              <a:solidFill>
                <a:srgbClr val="FF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60000" lvl="0" indent="-711200" defTabSz="449263">
              <a:lnSpc>
                <a:spcPct val="150000"/>
              </a:lnSpc>
              <a:spcBef>
                <a:spcPts val="596"/>
              </a:spcBef>
              <a:buNone/>
            </a:pPr>
            <a:r>
              <a:rPr lang="en-US" altLang="zh-TW" sz="2400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◎106</a:t>
            </a:r>
            <a:r>
              <a:rPr lang="zh-TW" altLang="en-US" sz="2400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年度榮獲教育部師鐸獎</a:t>
            </a:r>
            <a:endParaRPr lang="en-US" altLang="zh-TW" sz="2400" b="1" dirty="0">
              <a:solidFill>
                <a:srgbClr val="00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60000" indent="-711200" defTabSz="449263">
              <a:lnSpc>
                <a:spcPct val="90000"/>
              </a:lnSpc>
              <a:spcBef>
                <a:spcPts val="596"/>
              </a:spcBef>
              <a:buNone/>
            </a:pPr>
            <a:r>
              <a:rPr lang="en-US" altLang="zh-TW" sz="2400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◎</a:t>
            </a:r>
            <a:r>
              <a:rPr lang="zh-TW" altLang="en-US" sz="2400" b="1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榮獲臺南大學</a:t>
            </a:r>
            <a:r>
              <a:rPr lang="en-US" altLang="zh-TW" sz="2400" b="1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111</a:t>
            </a:r>
            <a:r>
              <a:rPr lang="zh-TW" altLang="en-US" sz="2400" b="1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年及大山國小</a:t>
            </a:r>
            <a:r>
              <a:rPr lang="en-US" altLang="zh-TW" sz="2400" b="1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en-US" sz="2400" b="1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年傑出校友。</a:t>
            </a:r>
            <a:endParaRPr lang="en-US" altLang="zh-TW" sz="2400" b="1" dirty="0">
              <a:solidFill>
                <a:srgbClr val="FF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60000" lvl="0" indent="-711200" defTabSz="449263">
              <a:lnSpc>
                <a:spcPct val="150000"/>
              </a:lnSpc>
              <a:spcBef>
                <a:spcPts val="596"/>
              </a:spcBef>
              <a:buNone/>
            </a:pPr>
            <a:r>
              <a:rPr lang="en-US" altLang="zh-TW" sz="2400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◎</a:t>
            </a:r>
            <a:r>
              <a:rPr lang="zh-TW" altLang="en-US" sz="2400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榮獲教育部</a:t>
            </a:r>
            <a:r>
              <a:rPr lang="en-US" altLang="zh-TW" sz="2400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111</a:t>
            </a:r>
            <a:r>
              <a:rPr lang="zh-TW" altLang="en-US" sz="2400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年度全國閱讀磐石獎</a:t>
            </a:r>
            <a:endParaRPr lang="en-US" altLang="zh-TW" sz="2400" b="1" dirty="0">
              <a:solidFill>
                <a:srgbClr val="00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60000" indent="-711200" defTabSz="449263">
              <a:lnSpc>
                <a:spcPct val="150000"/>
              </a:lnSpc>
              <a:spcBef>
                <a:spcPts val="596"/>
              </a:spcBef>
              <a:buNone/>
            </a:pPr>
            <a:r>
              <a:rPr lang="en-US" altLang="zh-TW" sz="2400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◎</a:t>
            </a:r>
            <a:r>
              <a:rPr lang="en-US" altLang="zh-TW" sz="2400" b="1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112</a:t>
            </a:r>
            <a:r>
              <a:rPr lang="zh-TW" altLang="en-US" sz="2400" b="1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年度榮獲廣達游於藝行政推手獎</a:t>
            </a:r>
            <a:endParaRPr lang="en-US" altLang="zh-TW" sz="2400" b="1" dirty="0">
              <a:solidFill>
                <a:srgbClr val="FF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  <a:p>
            <a:pPr marL="360000" indent="-711200" defTabSz="449263">
              <a:lnSpc>
                <a:spcPct val="90000"/>
              </a:lnSpc>
              <a:buNone/>
            </a:pPr>
            <a:endParaRPr lang="en-US" altLang="zh-TW" sz="2800" b="1" dirty="0">
              <a:solidFill>
                <a:srgbClr val="FF00FF"/>
              </a:solidFill>
              <a:ea typeface="標楷體" pitchFamily="65" charset="-120"/>
            </a:endParaRPr>
          </a:p>
          <a:p>
            <a:pPr marL="360000" indent="-711200" defTabSz="449263">
              <a:lnSpc>
                <a:spcPct val="90000"/>
              </a:lnSpc>
              <a:buNone/>
            </a:pPr>
            <a:endParaRPr lang="zh-TW" altLang="en-US" sz="2800" b="1" dirty="0">
              <a:solidFill>
                <a:srgbClr val="FF00FF"/>
              </a:solidFill>
              <a:latin typeface="標楷體" pitchFamily="65" charset="-120"/>
              <a:ea typeface="標楷體" pitchFamily="65" charset="-120"/>
            </a:endParaRPr>
          </a:p>
          <a:p>
            <a:pPr marL="360000" indent="-711200" defTabSz="449263">
              <a:lnSpc>
                <a:spcPct val="90000"/>
              </a:lnSpc>
              <a:buNone/>
            </a:pPr>
            <a:endParaRPr lang="en-US" altLang="zh-TW" sz="28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980728"/>
            <a:ext cx="2103904" cy="298360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BE96DC6-60A2-4CFB-A0BF-670498948D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538" y="4077072"/>
            <a:ext cx="3356942" cy="218880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0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C4B2FB2-7896-4E9A-9E3C-D51ECF7214AA}" type="slidenum">
              <a:rPr lang="en-US" altLang="zh-TW"/>
              <a:pPr/>
              <a:t>6</a:t>
            </a:fld>
            <a:endParaRPr lang="en-US" altLang="zh-TW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A29B867-952D-40E3-853B-C7107C2CA8E9}"/>
              </a:ext>
            </a:extLst>
          </p:cNvPr>
          <p:cNvSpPr/>
          <p:nvPr/>
        </p:nvSpPr>
        <p:spPr>
          <a:xfrm>
            <a:off x="248165" y="1331893"/>
            <a:ext cx="41580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rgbClr val="FF00FF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榮獲教育部</a:t>
            </a:r>
            <a:r>
              <a:rPr lang="en-US" altLang="zh-TW" sz="2800" b="1" dirty="0">
                <a:solidFill>
                  <a:srgbClr val="FF00FF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111</a:t>
            </a:r>
            <a:r>
              <a:rPr lang="zh-TW" altLang="en-US" sz="2800" b="1" dirty="0">
                <a:solidFill>
                  <a:srgbClr val="FF00FF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年度全國閱讀磐石獎</a:t>
            </a:r>
            <a:r>
              <a:rPr lang="en-US" altLang="zh-TW" sz="2800" b="1" dirty="0">
                <a:solidFill>
                  <a:srgbClr val="FF00FF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(</a:t>
            </a:r>
            <a:r>
              <a:rPr lang="zh-TW" altLang="en-US" sz="2800" b="1" dirty="0">
                <a:solidFill>
                  <a:srgbClr val="FF00FF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績優團體獎</a:t>
            </a:r>
            <a:r>
              <a:rPr lang="en-US" altLang="zh-TW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)</a:t>
            </a:r>
            <a:endParaRPr kumimoji="0" lang="en-US" altLang="zh-TW" sz="2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56664E6-5D8C-4ADA-A5F5-D067D0F1F2D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36" y="4615935"/>
            <a:ext cx="3215447" cy="217921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C4ECF2DE-0A86-489A-9E27-609636F8F97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" r="4825" b="12279"/>
          <a:stretch/>
        </p:blipFill>
        <p:spPr>
          <a:xfrm>
            <a:off x="586647" y="2310249"/>
            <a:ext cx="3312368" cy="2261752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928DDC01-4CC7-49FF-B856-A82EC9D98EAD}"/>
              </a:ext>
            </a:extLst>
          </p:cNvPr>
          <p:cNvSpPr txBox="1">
            <a:spLocks/>
          </p:cNvSpPr>
          <p:nvPr/>
        </p:nvSpPr>
        <p:spPr bwMode="auto">
          <a:xfrm>
            <a:off x="468313" y="0"/>
            <a:ext cx="8229600" cy="1143000"/>
          </a:xfrm>
          <a:prstGeom prst="rect">
            <a:avLst/>
          </a:prstGeom>
          <a:noFill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133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ahoma" pitchFamily="34" charset="0"/>
              </a:rPr>
              <a:t>學校團隊</a:t>
            </a:r>
            <a:r>
              <a:rPr kumimoji="0" lang="zh-TW" altLang="en-US" sz="4400" b="1" dirty="0">
                <a:solidFill>
                  <a:srgbClr val="00133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itchFamily="34" charset="0"/>
              </a:rPr>
              <a:t>重要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133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ahoma" pitchFamily="34" charset="0"/>
              </a:rPr>
              <a:t>榮譽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97B28AA-400D-45E5-BA53-EAF17062BBF3}"/>
              </a:ext>
            </a:extLst>
          </p:cNvPr>
          <p:cNvSpPr/>
          <p:nvPr/>
        </p:nvSpPr>
        <p:spPr>
          <a:xfrm>
            <a:off x="4860032" y="1356142"/>
            <a:ext cx="41580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rgbClr val="FF00FF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榮獲</a:t>
            </a:r>
            <a:r>
              <a:rPr lang="en-US" altLang="zh-TW" sz="2800" b="1" dirty="0">
                <a:solidFill>
                  <a:srgbClr val="FF00FF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112</a:t>
            </a:r>
            <a:r>
              <a:rPr lang="zh-TW" altLang="en-US" sz="2800" b="1" dirty="0">
                <a:solidFill>
                  <a:srgbClr val="FF00FF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年度廣達游於藝行政推手獎</a:t>
            </a:r>
            <a:endParaRPr kumimoji="0" lang="en-US" altLang="zh-TW" sz="2800" b="1" dirty="0">
              <a:solidFill>
                <a:srgbClr val="FF00FF"/>
              </a:solidFill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D28F22F1-97E8-47FA-86DF-7B16FD5E49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270007"/>
            <a:ext cx="3312369" cy="226949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EFF1ABC3-24E1-45F0-89A3-3097A11981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7816" y="4552993"/>
            <a:ext cx="3312369" cy="214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60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5"/>
          <p:cNvSpPr>
            <a:spLocks noChangeArrowheads="1"/>
          </p:cNvSpPr>
          <p:nvPr/>
        </p:nvSpPr>
        <p:spPr bwMode="auto">
          <a:xfrm>
            <a:off x="1835150" y="260350"/>
            <a:ext cx="6248400" cy="838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lvl="0"/>
            <a:r>
              <a:rPr lang="zh-TW" altLang="en-US" sz="3600" b="1" dirty="0"/>
              <a:t>  </a:t>
            </a:r>
            <a:r>
              <a:rPr lang="zh-TW" altLang="en-US" sz="3600" b="1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核心價值與學校經營模式</a:t>
            </a:r>
            <a:endParaRPr lang="zh-TW" altLang="en-US" sz="4000" dirty="0">
              <a:solidFill>
                <a:srgbClr val="0000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23" name="文字方塊 15"/>
          <p:cNvSpPr txBox="1">
            <a:spLocks noChangeArrowheads="1"/>
          </p:cNvSpPr>
          <p:nvPr/>
        </p:nvSpPr>
        <p:spPr bwMode="auto">
          <a:xfrm>
            <a:off x="2916238" y="3573463"/>
            <a:ext cx="35718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4400" dirty="0">
                <a:solidFill>
                  <a:srgbClr val="FF00FF"/>
                </a:solidFill>
                <a:latin typeface="標楷體" pitchFamily="65" charset="-120"/>
                <a:ea typeface="標楷體" pitchFamily="65" charset="-120"/>
              </a:rPr>
              <a:t>學生為核心</a:t>
            </a:r>
          </a:p>
        </p:txBody>
      </p:sp>
      <p:sp>
        <p:nvSpPr>
          <p:cNvPr id="15365" name="Freeform 5"/>
          <p:cNvSpPr>
            <a:spLocks noEditPoints="1"/>
          </p:cNvSpPr>
          <p:nvPr/>
        </p:nvSpPr>
        <p:spPr bwMode="gray">
          <a:xfrm rot="-1358056">
            <a:off x="1042988" y="2636838"/>
            <a:ext cx="6853237" cy="2803525"/>
          </a:xfrm>
          <a:custGeom>
            <a:avLst/>
            <a:gdLst/>
            <a:ahLst/>
            <a:cxnLst>
              <a:cxn ang="0">
                <a:pos x="1692" y="12"/>
              </a:cxn>
              <a:cxn ang="0">
                <a:pos x="1234" y="74"/>
              </a:cxn>
              <a:cxn ang="0">
                <a:pos x="828" y="182"/>
              </a:cxn>
              <a:cxn ang="0">
                <a:pos x="486" y="330"/>
              </a:cxn>
              <a:cxn ang="0">
                <a:pos x="226" y="510"/>
              </a:cxn>
              <a:cxn ang="0">
                <a:pos x="58" y="718"/>
              </a:cxn>
              <a:cxn ang="0">
                <a:pos x="0" y="944"/>
              </a:cxn>
              <a:cxn ang="0">
                <a:pos x="58" y="1170"/>
              </a:cxn>
              <a:cxn ang="0">
                <a:pos x="226" y="1378"/>
              </a:cxn>
              <a:cxn ang="0">
                <a:pos x="486" y="1558"/>
              </a:cxn>
              <a:cxn ang="0">
                <a:pos x="828" y="1706"/>
              </a:cxn>
              <a:cxn ang="0">
                <a:pos x="1234" y="1814"/>
              </a:cxn>
              <a:cxn ang="0">
                <a:pos x="1692" y="1876"/>
              </a:cxn>
              <a:cxn ang="0">
                <a:pos x="2186" y="1884"/>
              </a:cxn>
              <a:cxn ang="0">
                <a:pos x="2658" y="1840"/>
              </a:cxn>
              <a:cxn ang="0">
                <a:pos x="3084" y="1746"/>
              </a:cxn>
              <a:cxn ang="0">
                <a:pos x="3448" y="1612"/>
              </a:cxn>
              <a:cxn ang="0">
                <a:pos x="3738" y="1442"/>
              </a:cxn>
              <a:cxn ang="0">
                <a:pos x="3938" y="1242"/>
              </a:cxn>
              <a:cxn ang="0">
                <a:pos x="4034" y="1022"/>
              </a:cxn>
              <a:cxn ang="0">
                <a:pos x="4014" y="790"/>
              </a:cxn>
              <a:cxn ang="0">
                <a:pos x="3882" y="576"/>
              </a:cxn>
              <a:cxn ang="0">
                <a:pos x="3650" y="386"/>
              </a:cxn>
              <a:cxn ang="0">
                <a:pos x="3334" y="228"/>
              </a:cxn>
              <a:cxn ang="0">
                <a:pos x="2948" y="106"/>
              </a:cxn>
              <a:cxn ang="0">
                <a:pos x="2506" y="28"/>
              </a:cxn>
              <a:cxn ang="0">
                <a:pos x="2020" y="0"/>
              </a:cxn>
              <a:cxn ang="0">
                <a:pos x="1606" y="1736"/>
              </a:cxn>
              <a:cxn ang="0">
                <a:pos x="1164" y="1678"/>
              </a:cxn>
              <a:cxn ang="0">
                <a:pos x="776" y="1576"/>
              </a:cxn>
              <a:cxn ang="0">
                <a:pos x="458" y="1436"/>
              </a:cxn>
              <a:cxn ang="0">
                <a:pos x="224" y="1266"/>
              </a:cxn>
              <a:cxn ang="0">
                <a:pos x="88" y="1074"/>
              </a:cxn>
              <a:cxn ang="0">
                <a:pos x="68" y="864"/>
              </a:cxn>
              <a:cxn ang="0">
                <a:pos x="166" y="664"/>
              </a:cxn>
              <a:cxn ang="0">
                <a:pos x="370" y="486"/>
              </a:cxn>
              <a:cxn ang="0">
                <a:pos x="662" y="336"/>
              </a:cxn>
              <a:cxn ang="0">
                <a:pos x="1028" y="222"/>
              </a:cxn>
              <a:cxn ang="0">
                <a:pos x="1454" y="148"/>
              </a:cxn>
              <a:cxn ang="0">
                <a:pos x="1922" y="120"/>
              </a:cxn>
              <a:cxn ang="0">
                <a:pos x="2392" y="148"/>
              </a:cxn>
              <a:cxn ang="0">
                <a:pos x="2818" y="222"/>
              </a:cxn>
              <a:cxn ang="0">
                <a:pos x="3184" y="336"/>
              </a:cxn>
              <a:cxn ang="0">
                <a:pos x="3476" y="486"/>
              </a:cxn>
              <a:cxn ang="0">
                <a:pos x="3680" y="664"/>
              </a:cxn>
              <a:cxn ang="0">
                <a:pos x="3778" y="864"/>
              </a:cxn>
              <a:cxn ang="0">
                <a:pos x="3758" y="1074"/>
              </a:cxn>
              <a:cxn ang="0">
                <a:pos x="3622" y="1266"/>
              </a:cxn>
              <a:cxn ang="0">
                <a:pos x="3388" y="1436"/>
              </a:cxn>
              <a:cxn ang="0">
                <a:pos x="3070" y="1576"/>
              </a:cxn>
              <a:cxn ang="0">
                <a:pos x="2682" y="1678"/>
              </a:cxn>
              <a:cxn ang="0">
                <a:pos x="2240" y="1736"/>
              </a:cxn>
            </a:cxnLst>
            <a:rect l="0" t="0" r="r" b="b"/>
            <a:pathLst>
              <a:path w="4040" h="1888">
                <a:moveTo>
                  <a:pt x="2020" y="0"/>
                </a:moveTo>
                <a:lnTo>
                  <a:pt x="1854" y="4"/>
                </a:lnTo>
                <a:lnTo>
                  <a:pt x="1692" y="12"/>
                </a:lnTo>
                <a:lnTo>
                  <a:pt x="1534" y="28"/>
                </a:lnTo>
                <a:lnTo>
                  <a:pt x="1382" y="48"/>
                </a:lnTo>
                <a:lnTo>
                  <a:pt x="1234" y="74"/>
                </a:lnTo>
                <a:lnTo>
                  <a:pt x="1092" y="106"/>
                </a:lnTo>
                <a:lnTo>
                  <a:pt x="956" y="142"/>
                </a:lnTo>
                <a:lnTo>
                  <a:pt x="828" y="182"/>
                </a:lnTo>
                <a:lnTo>
                  <a:pt x="706" y="228"/>
                </a:lnTo>
                <a:lnTo>
                  <a:pt x="592" y="276"/>
                </a:lnTo>
                <a:lnTo>
                  <a:pt x="486" y="330"/>
                </a:lnTo>
                <a:lnTo>
                  <a:pt x="390" y="386"/>
                </a:lnTo>
                <a:lnTo>
                  <a:pt x="302" y="446"/>
                </a:lnTo>
                <a:lnTo>
                  <a:pt x="226" y="510"/>
                </a:lnTo>
                <a:lnTo>
                  <a:pt x="158" y="576"/>
                </a:lnTo>
                <a:lnTo>
                  <a:pt x="102" y="646"/>
                </a:lnTo>
                <a:lnTo>
                  <a:pt x="58" y="718"/>
                </a:lnTo>
                <a:lnTo>
                  <a:pt x="26" y="790"/>
                </a:lnTo>
                <a:lnTo>
                  <a:pt x="6" y="866"/>
                </a:lnTo>
                <a:lnTo>
                  <a:pt x="0" y="944"/>
                </a:lnTo>
                <a:lnTo>
                  <a:pt x="6" y="1022"/>
                </a:lnTo>
                <a:lnTo>
                  <a:pt x="26" y="1098"/>
                </a:lnTo>
                <a:lnTo>
                  <a:pt x="58" y="1170"/>
                </a:lnTo>
                <a:lnTo>
                  <a:pt x="102" y="1242"/>
                </a:lnTo>
                <a:lnTo>
                  <a:pt x="158" y="1312"/>
                </a:lnTo>
                <a:lnTo>
                  <a:pt x="226" y="1378"/>
                </a:lnTo>
                <a:lnTo>
                  <a:pt x="302" y="1442"/>
                </a:lnTo>
                <a:lnTo>
                  <a:pt x="390" y="1502"/>
                </a:lnTo>
                <a:lnTo>
                  <a:pt x="486" y="1558"/>
                </a:lnTo>
                <a:lnTo>
                  <a:pt x="592" y="1612"/>
                </a:lnTo>
                <a:lnTo>
                  <a:pt x="706" y="1660"/>
                </a:lnTo>
                <a:lnTo>
                  <a:pt x="828" y="1706"/>
                </a:lnTo>
                <a:lnTo>
                  <a:pt x="956" y="1746"/>
                </a:lnTo>
                <a:lnTo>
                  <a:pt x="1092" y="1782"/>
                </a:lnTo>
                <a:lnTo>
                  <a:pt x="1234" y="1814"/>
                </a:lnTo>
                <a:lnTo>
                  <a:pt x="1382" y="1840"/>
                </a:lnTo>
                <a:lnTo>
                  <a:pt x="1534" y="1860"/>
                </a:lnTo>
                <a:lnTo>
                  <a:pt x="1692" y="1876"/>
                </a:lnTo>
                <a:lnTo>
                  <a:pt x="1854" y="1884"/>
                </a:lnTo>
                <a:lnTo>
                  <a:pt x="2020" y="1888"/>
                </a:lnTo>
                <a:lnTo>
                  <a:pt x="2186" y="1884"/>
                </a:lnTo>
                <a:lnTo>
                  <a:pt x="2348" y="1876"/>
                </a:lnTo>
                <a:lnTo>
                  <a:pt x="2506" y="1860"/>
                </a:lnTo>
                <a:lnTo>
                  <a:pt x="2658" y="1840"/>
                </a:lnTo>
                <a:lnTo>
                  <a:pt x="2806" y="1814"/>
                </a:lnTo>
                <a:lnTo>
                  <a:pt x="2948" y="1782"/>
                </a:lnTo>
                <a:lnTo>
                  <a:pt x="3084" y="1746"/>
                </a:lnTo>
                <a:lnTo>
                  <a:pt x="3212" y="1706"/>
                </a:lnTo>
                <a:lnTo>
                  <a:pt x="3334" y="1660"/>
                </a:lnTo>
                <a:lnTo>
                  <a:pt x="3448" y="1612"/>
                </a:lnTo>
                <a:lnTo>
                  <a:pt x="3554" y="1558"/>
                </a:lnTo>
                <a:lnTo>
                  <a:pt x="3650" y="1502"/>
                </a:lnTo>
                <a:lnTo>
                  <a:pt x="3738" y="1442"/>
                </a:lnTo>
                <a:lnTo>
                  <a:pt x="3814" y="1378"/>
                </a:lnTo>
                <a:lnTo>
                  <a:pt x="3882" y="1312"/>
                </a:lnTo>
                <a:lnTo>
                  <a:pt x="3938" y="1242"/>
                </a:lnTo>
                <a:lnTo>
                  <a:pt x="3982" y="1170"/>
                </a:lnTo>
                <a:lnTo>
                  <a:pt x="4014" y="1098"/>
                </a:lnTo>
                <a:lnTo>
                  <a:pt x="4034" y="1022"/>
                </a:lnTo>
                <a:lnTo>
                  <a:pt x="4040" y="944"/>
                </a:lnTo>
                <a:lnTo>
                  <a:pt x="4034" y="866"/>
                </a:lnTo>
                <a:lnTo>
                  <a:pt x="4014" y="790"/>
                </a:lnTo>
                <a:lnTo>
                  <a:pt x="3982" y="718"/>
                </a:lnTo>
                <a:lnTo>
                  <a:pt x="3938" y="646"/>
                </a:lnTo>
                <a:lnTo>
                  <a:pt x="3882" y="576"/>
                </a:lnTo>
                <a:lnTo>
                  <a:pt x="3814" y="510"/>
                </a:lnTo>
                <a:lnTo>
                  <a:pt x="3738" y="446"/>
                </a:lnTo>
                <a:lnTo>
                  <a:pt x="3650" y="386"/>
                </a:lnTo>
                <a:lnTo>
                  <a:pt x="3554" y="330"/>
                </a:lnTo>
                <a:lnTo>
                  <a:pt x="3448" y="276"/>
                </a:lnTo>
                <a:lnTo>
                  <a:pt x="3334" y="228"/>
                </a:lnTo>
                <a:lnTo>
                  <a:pt x="3212" y="182"/>
                </a:lnTo>
                <a:lnTo>
                  <a:pt x="3084" y="142"/>
                </a:lnTo>
                <a:lnTo>
                  <a:pt x="2948" y="106"/>
                </a:lnTo>
                <a:lnTo>
                  <a:pt x="2806" y="74"/>
                </a:lnTo>
                <a:lnTo>
                  <a:pt x="2658" y="48"/>
                </a:lnTo>
                <a:lnTo>
                  <a:pt x="2506" y="28"/>
                </a:lnTo>
                <a:lnTo>
                  <a:pt x="2348" y="12"/>
                </a:lnTo>
                <a:lnTo>
                  <a:pt x="2186" y="4"/>
                </a:lnTo>
                <a:lnTo>
                  <a:pt x="2020" y="0"/>
                </a:lnTo>
                <a:close/>
                <a:moveTo>
                  <a:pt x="1922" y="1748"/>
                </a:moveTo>
                <a:lnTo>
                  <a:pt x="1762" y="1746"/>
                </a:lnTo>
                <a:lnTo>
                  <a:pt x="1606" y="1736"/>
                </a:lnTo>
                <a:lnTo>
                  <a:pt x="1454" y="1722"/>
                </a:lnTo>
                <a:lnTo>
                  <a:pt x="1306" y="1702"/>
                </a:lnTo>
                <a:lnTo>
                  <a:pt x="1164" y="1678"/>
                </a:lnTo>
                <a:lnTo>
                  <a:pt x="1028" y="1648"/>
                </a:lnTo>
                <a:lnTo>
                  <a:pt x="898" y="1614"/>
                </a:lnTo>
                <a:lnTo>
                  <a:pt x="776" y="1576"/>
                </a:lnTo>
                <a:lnTo>
                  <a:pt x="662" y="1532"/>
                </a:lnTo>
                <a:lnTo>
                  <a:pt x="554" y="1486"/>
                </a:lnTo>
                <a:lnTo>
                  <a:pt x="458" y="1436"/>
                </a:lnTo>
                <a:lnTo>
                  <a:pt x="370" y="1382"/>
                </a:lnTo>
                <a:lnTo>
                  <a:pt x="292" y="1326"/>
                </a:lnTo>
                <a:lnTo>
                  <a:pt x="224" y="1266"/>
                </a:lnTo>
                <a:lnTo>
                  <a:pt x="166" y="1204"/>
                </a:lnTo>
                <a:lnTo>
                  <a:pt x="122" y="1140"/>
                </a:lnTo>
                <a:lnTo>
                  <a:pt x="88" y="1074"/>
                </a:lnTo>
                <a:lnTo>
                  <a:pt x="68" y="1004"/>
                </a:lnTo>
                <a:lnTo>
                  <a:pt x="62" y="934"/>
                </a:lnTo>
                <a:lnTo>
                  <a:pt x="68" y="864"/>
                </a:lnTo>
                <a:lnTo>
                  <a:pt x="88" y="796"/>
                </a:lnTo>
                <a:lnTo>
                  <a:pt x="122" y="730"/>
                </a:lnTo>
                <a:lnTo>
                  <a:pt x="166" y="664"/>
                </a:lnTo>
                <a:lnTo>
                  <a:pt x="224" y="602"/>
                </a:lnTo>
                <a:lnTo>
                  <a:pt x="292" y="544"/>
                </a:lnTo>
                <a:lnTo>
                  <a:pt x="370" y="486"/>
                </a:lnTo>
                <a:lnTo>
                  <a:pt x="458" y="434"/>
                </a:lnTo>
                <a:lnTo>
                  <a:pt x="554" y="382"/>
                </a:lnTo>
                <a:lnTo>
                  <a:pt x="662" y="336"/>
                </a:lnTo>
                <a:lnTo>
                  <a:pt x="776" y="294"/>
                </a:lnTo>
                <a:lnTo>
                  <a:pt x="898" y="256"/>
                </a:lnTo>
                <a:lnTo>
                  <a:pt x="1028" y="222"/>
                </a:lnTo>
                <a:lnTo>
                  <a:pt x="1164" y="192"/>
                </a:lnTo>
                <a:lnTo>
                  <a:pt x="1306" y="166"/>
                </a:lnTo>
                <a:lnTo>
                  <a:pt x="1454" y="148"/>
                </a:lnTo>
                <a:lnTo>
                  <a:pt x="1606" y="132"/>
                </a:lnTo>
                <a:lnTo>
                  <a:pt x="1762" y="124"/>
                </a:lnTo>
                <a:lnTo>
                  <a:pt x="1922" y="120"/>
                </a:lnTo>
                <a:lnTo>
                  <a:pt x="2084" y="124"/>
                </a:lnTo>
                <a:lnTo>
                  <a:pt x="2240" y="132"/>
                </a:lnTo>
                <a:lnTo>
                  <a:pt x="2392" y="148"/>
                </a:lnTo>
                <a:lnTo>
                  <a:pt x="2540" y="166"/>
                </a:lnTo>
                <a:lnTo>
                  <a:pt x="2682" y="192"/>
                </a:lnTo>
                <a:lnTo>
                  <a:pt x="2818" y="222"/>
                </a:lnTo>
                <a:lnTo>
                  <a:pt x="2948" y="256"/>
                </a:lnTo>
                <a:lnTo>
                  <a:pt x="3070" y="294"/>
                </a:lnTo>
                <a:lnTo>
                  <a:pt x="3184" y="336"/>
                </a:lnTo>
                <a:lnTo>
                  <a:pt x="3292" y="382"/>
                </a:lnTo>
                <a:lnTo>
                  <a:pt x="3388" y="434"/>
                </a:lnTo>
                <a:lnTo>
                  <a:pt x="3476" y="486"/>
                </a:lnTo>
                <a:lnTo>
                  <a:pt x="3554" y="544"/>
                </a:lnTo>
                <a:lnTo>
                  <a:pt x="3622" y="602"/>
                </a:lnTo>
                <a:lnTo>
                  <a:pt x="3680" y="664"/>
                </a:lnTo>
                <a:lnTo>
                  <a:pt x="3724" y="730"/>
                </a:lnTo>
                <a:lnTo>
                  <a:pt x="3758" y="796"/>
                </a:lnTo>
                <a:lnTo>
                  <a:pt x="3778" y="864"/>
                </a:lnTo>
                <a:lnTo>
                  <a:pt x="3784" y="934"/>
                </a:lnTo>
                <a:lnTo>
                  <a:pt x="3778" y="1004"/>
                </a:lnTo>
                <a:lnTo>
                  <a:pt x="3758" y="1074"/>
                </a:lnTo>
                <a:lnTo>
                  <a:pt x="3724" y="1140"/>
                </a:lnTo>
                <a:lnTo>
                  <a:pt x="3680" y="1204"/>
                </a:lnTo>
                <a:lnTo>
                  <a:pt x="3622" y="1266"/>
                </a:lnTo>
                <a:lnTo>
                  <a:pt x="3554" y="1326"/>
                </a:lnTo>
                <a:lnTo>
                  <a:pt x="3476" y="1382"/>
                </a:lnTo>
                <a:lnTo>
                  <a:pt x="3388" y="1436"/>
                </a:lnTo>
                <a:lnTo>
                  <a:pt x="3292" y="1486"/>
                </a:lnTo>
                <a:lnTo>
                  <a:pt x="3184" y="1532"/>
                </a:lnTo>
                <a:lnTo>
                  <a:pt x="3070" y="1576"/>
                </a:lnTo>
                <a:lnTo>
                  <a:pt x="2948" y="1614"/>
                </a:lnTo>
                <a:lnTo>
                  <a:pt x="2818" y="1648"/>
                </a:lnTo>
                <a:lnTo>
                  <a:pt x="2682" y="1678"/>
                </a:lnTo>
                <a:lnTo>
                  <a:pt x="2540" y="1702"/>
                </a:lnTo>
                <a:lnTo>
                  <a:pt x="2392" y="1722"/>
                </a:lnTo>
                <a:lnTo>
                  <a:pt x="2240" y="1736"/>
                </a:lnTo>
                <a:lnTo>
                  <a:pt x="2084" y="1746"/>
                </a:lnTo>
                <a:lnTo>
                  <a:pt x="1922" y="1748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tint val="9412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TW" altLang="en-US">
              <a:ea typeface="標楷體" pitchFamily="65" charset="-120"/>
            </a:endParaRPr>
          </a:p>
        </p:txBody>
      </p:sp>
      <p:sp>
        <p:nvSpPr>
          <p:cNvPr id="15367" name="Oval 7"/>
          <p:cNvSpPr>
            <a:spLocks noChangeArrowheads="1"/>
          </p:cNvSpPr>
          <p:nvPr/>
        </p:nvSpPr>
        <p:spPr bwMode="gray">
          <a:xfrm>
            <a:off x="3498850" y="1635110"/>
            <a:ext cx="1404942" cy="1436703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>
              <a:defRPr/>
            </a:pPr>
            <a:endParaRPr lang="zh-TW" altLang="en-US">
              <a:ea typeface="新細明體" charset="-120"/>
            </a:endParaRPr>
          </a:p>
        </p:txBody>
      </p:sp>
      <p:sp>
        <p:nvSpPr>
          <p:cNvPr id="5128" name="Oval 10"/>
          <p:cNvSpPr>
            <a:spLocks noChangeArrowheads="1"/>
          </p:cNvSpPr>
          <p:nvPr/>
        </p:nvSpPr>
        <p:spPr bwMode="gray">
          <a:xfrm>
            <a:off x="684213" y="3644900"/>
            <a:ext cx="1490662" cy="1389063"/>
          </a:xfrm>
          <a:prstGeom prst="ellipse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0"/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endParaRPr lang="zh-TW" altLang="zh-TW"/>
          </a:p>
        </p:txBody>
      </p:sp>
      <p:sp>
        <p:nvSpPr>
          <p:cNvPr id="5129" name="Oval 19"/>
          <p:cNvSpPr>
            <a:spLocks noChangeArrowheads="1"/>
          </p:cNvSpPr>
          <p:nvPr/>
        </p:nvSpPr>
        <p:spPr bwMode="gray">
          <a:xfrm>
            <a:off x="6300788" y="3213100"/>
            <a:ext cx="1362075" cy="1412875"/>
          </a:xfrm>
          <a:prstGeom prst="ellipse">
            <a:avLst/>
          </a:prstGeom>
          <a:gradFill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/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endParaRPr lang="zh-TW" altLang="zh-TW"/>
          </a:p>
        </p:txBody>
      </p:sp>
      <p:sp>
        <p:nvSpPr>
          <p:cNvPr id="5130" name="Oval 19"/>
          <p:cNvSpPr>
            <a:spLocks noChangeArrowheads="1"/>
          </p:cNvSpPr>
          <p:nvPr/>
        </p:nvSpPr>
        <p:spPr bwMode="gray">
          <a:xfrm>
            <a:off x="3708400" y="4652963"/>
            <a:ext cx="1362075" cy="1412875"/>
          </a:xfrm>
          <a:prstGeom prst="ellipse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/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endParaRPr lang="zh-TW" altLang="zh-TW"/>
          </a:p>
        </p:txBody>
      </p:sp>
      <p:sp>
        <p:nvSpPr>
          <p:cNvPr id="5131" name="Text Box 21"/>
          <p:cNvSpPr txBox="1">
            <a:spLocks noChangeArrowheads="1"/>
          </p:cNvSpPr>
          <p:nvPr/>
        </p:nvSpPr>
        <p:spPr bwMode="gray">
          <a:xfrm>
            <a:off x="827088" y="4149725"/>
            <a:ext cx="1285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zh-TW" altLang="en-US" b="1" dirty="0">
                <a:solidFill>
                  <a:srgbClr val="000000"/>
                </a:solidFill>
                <a:latin typeface="標楷體" pitchFamily="65" charset="-120"/>
              </a:rPr>
              <a:t>服務行政</a:t>
            </a:r>
          </a:p>
        </p:txBody>
      </p:sp>
      <p:sp>
        <p:nvSpPr>
          <p:cNvPr id="5132" name="Text Box 23"/>
          <p:cNvSpPr txBox="1">
            <a:spLocks noChangeArrowheads="1"/>
          </p:cNvSpPr>
          <p:nvPr/>
        </p:nvSpPr>
        <p:spPr bwMode="gray">
          <a:xfrm>
            <a:off x="3779838" y="5157788"/>
            <a:ext cx="12144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zh-TW" altLang="en-US" b="1">
                <a:solidFill>
                  <a:srgbClr val="000099"/>
                </a:solidFill>
                <a:latin typeface="標楷體" pitchFamily="65" charset="-120"/>
              </a:rPr>
              <a:t>優質校園</a:t>
            </a:r>
          </a:p>
        </p:txBody>
      </p:sp>
      <p:sp>
        <p:nvSpPr>
          <p:cNvPr id="5133" name="Text Box 23"/>
          <p:cNvSpPr txBox="1">
            <a:spLocks noChangeArrowheads="1"/>
          </p:cNvSpPr>
          <p:nvPr/>
        </p:nvSpPr>
        <p:spPr bwMode="gray">
          <a:xfrm>
            <a:off x="6357938" y="3714750"/>
            <a:ext cx="12144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zh-TW" altLang="en-US" b="1" dirty="0">
                <a:solidFill>
                  <a:srgbClr val="000000"/>
                </a:solidFill>
                <a:latin typeface="標楷體" pitchFamily="65" charset="-120"/>
              </a:rPr>
              <a:t>優質學生</a:t>
            </a:r>
          </a:p>
        </p:txBody>
      </p:sp>
      <p:sp>
        <p:nvSpPr>
          <p:cNvPr id="5134" name="Text Box 22"/>
          <p:cNvSpPr txBox="1">
            <a:spLocks noChangeArrowheads="1"/>
          </p:cNvSpPr>
          <p:nvPr/>
        </p:nvSpPr>
        <p:spPr bwMode="gray">
          <a:xfrm>
            <a:off x="3635375" y="2133600"/>
            <a:ext cx="109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zh-TW" altLang="en-US" b="1">
                <a:solidFill>
                  <a:srgbClr val="000000"/>
                </a:solidFill>
                <a:latin typeface="標楷體" pitchFamily="65" charset="-120"/>
              </a:rPr>
              <a:t>專業教師</a:t>
            </a: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gray">
          <a:xfrm>
            <a:off x="500034" y="1714488"/>
            <a:ext cx="12858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zh-TW" altLang="en-US" sz="3600" b="1" dirty="0">
                <a:solidFill>
                  <a:srgbClr val="C00000"/>
                </a:solidFill>
                <a:latin typeface="書法家中楷體" pitchFamily="49" charset="-120"/>
                <a:ea typeface="書法家中楷體"/>
              </a:rPr>
              <a:t>五好學校</a:t>
            </a:r>
          </a:p>
        </p:txBody>
      </p:sp>
      <p:sp>
        <p:nvSpPr>
          <p:cNvPr id="14" name="Oval 19"/>
          <p:cNvSpPr>
            <a:spLocks noChangeArrowheads="1"/>
          </p:cNvSpPr>
          <p:nvPr/>
        </p:nvSpPr>
        <p:spPr bwMode="gray">
          <a:xfrm>
            <a:off x="6286512" y="3214686"/>
            <a:ext cx="1362075" cy="1412875"/>
          </a:xfrm>
          <a:prstGeom prst="ellipse">
            <a:avLst/>
          </a:prstGeom>
          <a:gradFill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/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endParaRPr lang="zh-TW" altLang="zh-TW"/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gray">
          <a:xfrm>
            <a:off x="6343662" y="3716336"/>
            <a:ext cx="12144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zh-TW" altLang="en-US" b="1" dirty="0">
                <a:solidFill>
                  <a:srgbClr val="000000"/>
                </a:solidFill>
                <a:latin typeface="標楷體" pitchFamily="65" charset="-120"/>
              </a:rPr>
              <a:t>優質學生</a:t>
            </a:r>
          </a:p>
        </p:txBody>
      </p:sp>
      <p:sp>
        <p:nvSpPr>
          <p:cNvPr id="16" name="Text Box 23"/>
          <p:cNvSpPr txBox="1">
            <a:spLocks noChangeArrowheads="1"/>
          </p:cNvSpPr>
          <p:nvPr/>
        </p:nvSpPr>
        <p:spPr bwMode="gray">
          <a:xfrm>
            <a:off x="7500958" y="4714884"/>
            <a:ext cx="12144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zh-TW" altLang="en-US" b="1" dirty="0">
                <a:solidFill>
                  <a:srgbClr val="000099"/>
                </a:solidFill>
                <a:latin typeface="+mn-ea"/>
                <a:ea typeface="+mn-ea"/>
              </a:rPr>
              <a:t>學生好</a:t>
            </a:r>
            <a:endParaRPr lang="en-US" altLang="zh-TW" b="1" dirty="0">
              <a:solidFill>
                <a:srgbClr val="000099"/>
              </a:solidFill>
              <a:latin typeface="+mn-ea"/>
              <a:ea typeface="+mn-ea"/>
            </a:endParaRPr>
          </a:p>
          <a:p>
            <a:pPr algn="ctr" eaLnBrk="0" hangingPunct="0"/>
            <a:r>
              <a:rPr lang="zh-TW" altLang="en-US" b="1" dirty="0">
                <a:solidFill>
                  <a:srgbClr val="000099"/>
                </a:solidFill>
                <a:latin typeface="+mn-ea"/>
                <a:ea typeface="+mn-ea"/>
              </a:rPr>
              <a:t>老師好</a:t>
            </a:r>
            <a:endParaRPr lang="en-US" altLang="zh-TW" b="1" dirty="0">
              <a:solidFill>
                <a:srgbClr val="000099"/>
              </a:solidFill>
              <a:latin typeface="+mn-ea"/>
              <a:ea typeface="+mn-ea"/>
            </a:endParaRPr>
          </a:p>
          <a:p>
            <a:pPr algn="ctr" eaLnBrk="0" hangingPunct="0"/>
            <a:r>
              <a:rPr lang="zh-TW" altLang="en-US" b="1" dirty="0">
                <a:solidFill>
                  <a:srgbClr val="000099"/>
                </a:solidFill>
                <a:latin typeface="+mn-ea"/>
                <a:ea typeface="+mn-ea"/>
              </a:rPr>
              <a:t>行政好</a:t>
            </a:r>
            <a:endParaRPr lang="en-US" altLang="zh-TW" b="1" dirty="0">
              <a:solidFill>
                <a:srgbClr val="000099"/>
              </a:solidFill>
              <a:latin typeface="+mn-ea"/>
              <a:ea typeface="+mn-ea"/>
            </a:endParaRPr>
          </a:p>
          <a:p>
            <a:pPr algn="ctr" eaLnBrk="0" hangingPunct="0"/>
            <a:r>
              <a:rPr lang="zh-TW" altLang="en-US" b="1" dirty="0">
                <a:solidFill>
                  <a:srgbClr val="000099"/>
                </a:solidFill>
                <a:latin typeface="+mn-ea"/>
                <a:ea typeface="+mn-ea"/>
              </a:rPr>
              <a:t>家長好</a:t>
            </a:r>
            <a:endParaRPr lang="en-US" altLang="zh-TW" b="1" dirty="0">
              <a:solidFill>
                <a:srgbClr val="000099"/>
              </a:solidFill>
              <a:latin typeface="+mn-ea"/>
              <a:ea typeface="+mn-ea"/>
            </a:endParaRPr>
          </a:p>
          <a:p>
            <a:pPr algn="ctr" eaLnBrk="0" hangingPunct="0"/>
            <a:r>
              <a:rPr lang="zh-TW" altLang="en-US" b="1" dirty="0">
                <a:solidFill>
                  <a:srgbClr val="000099"/>
                </a:solidFill>
                <a:latin typeface="+mn-ea"/>
                <a:ea typeface="+mn-ea"/>
              </a:rPr>
              <a:t>環境好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2357422" y="428604"/>
            <a:ext cx="46434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zh-TW" altLang="en-US" sz="3600" b="1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核心價值具體說明：</a:t>
            </a:r>
          </a:p>
        </p:txBody>
      </p:sp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821505" y="1628800"/>
            <a:ext cx="750099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1" lang="zh-TW" altLang="en-US" sz="3200" b="1" i="0" u="none" strike="noStrike" cap="none" normalizeH="0" baseline="0" dirty="0">
                <a:ln>
                  <a:noFill/>
                </a:ln>
                <a:solidFill>
                  <a:srgbClr val="993300"/>
                </a:solidFill>
                <a:effectLst/>
                <a:latin typeface="+mj-ea"/>
                <a:ea typeface="+mj-ea"/>
                <a:cs typeface="Times New Roman" pitchFamily="18" charset="0"/>
              </a:rPr>
              <a:t>行政服務與有效教學的領導</a:t>
            </a:r>
            <a:r>
              <a:rPr kumimoji="1" lang="zh-TW" altLang="en-US" sz="28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+mj-ea"/>
                <a:ea typeface="+mj-ea"/>
                <a:cs typeface="Times New Roman" pitchFamily="18" charset="0"/>
              </a:rPr>
              <a:t>：以學生為核心，教學優先，落實行政支援教學，教師專業成長，學生有效學習。</a:t>
            </a:r>
            <a:endParaRPr kumimoji="1" lang="zh-TW" altLang="en-US" sz="2800" b="1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+mj-ea"/>
              <a:ea typeface="+mj-ea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1" lang="zh-TW" altLang="en-US" sz="3200" b="1" i="0" u="none" strike="noStrike" cap="none" normalizeH="0" baseline="0" dirty="0">
                <a:ln>
                  <a:noFill/>
                </a:ln>
                <a:solidFill>
                  <a:srgbClr val="CC6600"/>
                </a:solidFill>
                <a:effectLst/>
                <a:latin typeface="+mj-ea"/>
                <a:ea typeface="+mj-ea"/>
                <a:cs typeface="Times New Roman" pitchFamily="18" charset="0"/>
              </a:rPr>
              <a:t>提昇家長參與權，保障學生學習權。</a:t>
            </a:r>
            <a:endParaRPr kumimoji="1" lang="zh-TW" altLang="en-US" sz="3200" b="1" i="0" u="none" strike="noStrike" cap="none" normalizeH="0" baseline="0" dirty="0">
              <a:ln>
                <a:noFill/>
              </a:ln>
              <a:solidFill>
                <a:srgbClr val="CC6600"/>
              </a:solidFill>
              <a:effectLst/>
              <a:latin typeface="+mj-ea"/>
              <a:ea typeface="+mj-ea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1" lang="zh-TW" altLang="en-US" sz="32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+mj-ea"/>
                <a:ea typeface="+mj-ea"/>
                <a:cs typeface="Times New Roman" pitchFamily="18" charset="0"/>
              </a:rPr>
              <a:t>秉持「</a:t>
            </a:r>
            <a:r>
              <a:rPr kumimoji="1" lang="zh-TW" altLang="en-US" sz="3200" b="1" i="0" u="none" strike="noStrike" cap="none" normalizeH="0" baseline="0" dirty="0">
                <a:ln>
                  <a:noFill/>
                </a:ln>
                <a:solidFill>
                  <a:srgbClr val="0099FF"/>
                </a:solidFill>
                <a:effectLst/>
                <a:latin typeface="+mj-ea"/>
                <a:ea typeface="+mj-ea"/>
                <a:cs typeface="Times New Roman" pitchFamily="18" charset="0"/>
              </a:rPr>
              <a:t>健全成長、快樂學習、穩健革新</a:t>
            </a:r>
            <a:r>
              <a:rPr kumimoji="1" lang="zh-TW" altLang="en-US" sz="32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+mj-ea"/>
                <a:ea typeface="+mj-ea"/>
                <a:cs typeface="Times New Roman" pitchFamily="18" charset="0"/>
              </a:rPr>
              <a:t>」的理念，培養學生基本學力及正確有效的學習態度、提升民主素養，文化與鄉土情懷，重視生活與品德教育、情意教育，培養全人發展的未來公民。</a:t>
            </a:r>
            <a:endParaRPr kumimoji="1" lang="zh-TW" altLang="en-US" sz="3200" b="1" i="0" u="none" strike="noStrike" cap="none" normalizeH="0" baseline="0" dirty="0">
              <a:ln>
                <a:noFill/>
              </a:ln>
              <a:solidFill>
                <a:srgbClr val="006600"/>
              </a:solidFill>
              <a:effectLst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386735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C0A978C-F722-4EE0-B38D-C7A15CF13B90}"/>
              </a:ext>
            </a:extLst>
          </p:cNvPr>
          <p:cNvSpPr/>
          <p:nvPr/>
        </p:nvSpPr>
        <p:spPr>
          <a:xfrm>
            <a:off x="575556" y="1674674"/>
            <a:ext cx="799288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zh-TW" altLang="en-US" sz="2800" b="1" dirty="0">
                <a:solidFill>
                  <a:srgbClr val="C00000"/>
                </a:solidFill>
                <a:ea typeface="文鼎粗行楷"/>
              </a:rPr>
              <a:t>教學困境：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sz="2400" dirty="0">
                <a:latin typeface="+mn-ea"/>
                <a:ea typeface="+mn-ea"/>
              </a:rPr>
              <a:t>雙語教育推行，雖鼓勵教師培訓及進修，但專業師資上的欠缺，仍是推行的一大困境。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sz="2400" dirty="0">
                <a:latin typeface="+mn-ea"/>
                <a:ea typeface="+mn-ea"/>
              </a:rPr>
              <a:t>各類型障礙學生較多，造成班級教學無法兼顧，甚而影響其他學生學習。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sz="2400" dirty="0">
                <a:latin typeface="+mn-ea"/>
                <a:ea typeface="+mn-ea"/>
              </a:rPr>
              <a:t>減少教育集中實習次數，讓學年教學回歸正常及單純化。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D7F368-F0BC-4ABE-BD26-43E29EB2E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692696"/>
            <a:ext cx="5400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3200" kern="1200">
                <a:solidFill>
                  <a:srgbClr val="10403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 kern="1200">
                <a:solidFill>
                  <a:srgbClr val="10403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400" kern="1200">
                <a:solidFill>
                  <a:srgbClr val="10403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 kern="1200">
                <a:solidFill>
                  <a:srgbClr val="10403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 kern="1200">
                <a:solidFill>
                  <a:srgbClr val="10403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1800" kern="1200">
                <a:solidFill>
                  <a:srgbClr val="10403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800" kern="1200">
                <a:solidFill>
                  <a:srgbClr val="10403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1600" kern="1200">
                <a:solidFill>
                  <a:srgbClr val="10403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600" kern="1200">
                <a:solidFill>
                  <a:srgbClr val="10403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3863" indent="-319088" defTabSz="449263">
              <a:buFontTx/>
              <a:buNone/>
            </a:pPr>
            <a:r>
              <a:rPr kumimoji="0" lang="zh-TW" altLang="en-US" sz="4000" b="1" dirty="0">
                <a:solidFill>
                  <a:srgbClr val="FF00FF"/>
                </a:solidFill>
                <a:latin typeface="文鼎粗行楷" pitchFamily="49" charset="-120"/>
                <a:ea typeface="文鼎粗行楷"/>
              </a:rPr>
              <a:t>學校困境及解決策略</a:t>
            </a:r>
            <a:r>
              <a:rPr kumimoji="0" lang="en-US" altLang="zh-TW" sz="4000" b="1" dirty="0">
                <a:solidFill>
                  <a:srgbClr val="FF00FF"/>
                </a:solidFill>
                <a:latin typeface="文鼎粗行楷" pitchFamily="49" charset="-120"/>
                <a:ea typeface="文鼎粗行楷"/>
              </a:rPr>
              <a:t>1</a:t>
            </a:r>
            <a:endParaRPr kumimoji="0" lang="zh-TW" altLang="en-US" sz="4000" b="1" dirty="0">
              <a:solidFill>
                <a:srgbClr val="FF00FF"/>
              </a:solidFill>
              <a:ea typeface="文鼎粗行楷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A7A59D5-3C05-4115-AE5A-71D88D891364}"/>
              </a:ext>
            </a:extLst>
          </p:cNvPr>
          <p:cNvSpPr/>
          <p:nvPr/>
        </p:nvSpPr>
        <p:spPr>
          <a:xfrm>
            <a:off x="598180" y="3998386"/>
            <a:ext cx="799288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zh-TW" altLang="en-US" sz="2800" b="1" dirty="0">
                <a:solidFill>
                  <a:srgbClr val="000099"/>
                </a:solidFill>
                <a:ea typeface="文鼎粗行楷"/>
              </a:rPr>
              <a:t>解決策略：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sz="2400" dirty="0">
                <a:solidFill>
                  <a:srgbClr val="800000"/>
                </a:solidFill>
                <a:latin typeface="+mn-ea"/>
                <a:ea typeface="+mn-ea"/>
              </a:rPr>
              <a:t>雙語教育專業師資不足，需要加強教師培訓及進修，吸引更多專業師資加入。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sz="2400" dirty="0">
                <a:solidFill>
                  <a:srgbClr val="800000"/>
                </a:solidFill>
                <a:latin typeface="+mn-ea"/>
                <a:ea typeface="+mn-ea"/>
              </a:rPr>
              <a:t>需要提供更多的支持與資源，以兼顧班級教學品質。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sz="2400" dirty="0">
                <a:solidFill>
                  <a:srgbClr val="800000"/>
                </a:solidFill>
                <a:latin typeface="+mn-ea"/>
                <a:ea typeface="+mn-ea"/>
              </a:rPr>
              <a:t>重新檢討集中實習頻率及適當平均安排實習班級，以降低對教學的影響。</a:t>
            </a:r>
          </a:p>
        </p:txBody>
      </p:sp>
    </p:spTree>
    <p:extLst>
      <p:ext uri="{BB962C8B-B14F-4D97-AF65-F5344CB8AC3E}">
        <p14:creationId xmlns:p14="http://schemas.microsoft.com/office/powerpoint/2010/main" val="3380399696"/>
      </p:ext>
    </p:extLst>
  </p:cSld>
  <p:clrMapOvr>
    <a:masterClrMapping/>
  </p:clrMapOvr>
</p:sld>
</file>

<file path=ppt/theme/theme1.xml><?xml version="1.0" encoding="utf-8"?>
<a:theme xmlns:a="http://schemas.openxmlformats.org/drawingml/2006/main" name="MSC_MS_EA_Buisiness_ID04(3)">
  <a:themeElements>
    <a:clrScheme name="Wrapper">
      <a:dk1>
        <a:sysClr val="windowText" lastClr="000000"/>
      </a:dk1>
      <a:lt1>
        <a:sysClr val="window" lastClr="FFFFFF"/>
      </a:lt1>
      <a:dk2>
        <a:srgbClr val="006270"/>
      </a:dk2>
      <a:lt2>
        <a:srgbClr val="FBFEC6"/>
      </a:lt2>
      <a:accent1>
        <a:srgbClr val="A0C435"/>
      </a:accent1>
      <a:accent2>
        <a:srgbClr val="F29F26"/>
      </a:accent2>
      <a:accent3>
        <a:srgbClr val="08BBDB"/>
      </a:accent3>
      <a:accent4>
        <a:srgbClr val="687CDD"/>
      </a:accent4>
      <a:accent5>
        <a:srgbClr val="28C874"/>
      </a:accent5>
      <a:accent6>
        <a:srgbClr val="E47963"/>
      </a:accent6>
      <a:hlink>
        <a:srgbClr val="64C143"/>
      </a:hlink>
      <a:folHlink>
        <a:srgbClr val="9A9A9A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Calligraphy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30000"/>
              </a:schemeClr>
            </a:gs>
            <a:gs pos="50000">
              <a:schemeClr val="phClr">
                <a:tint val="45000"/>
                <a:satMod val="220000"/>
              </a:schemeClr>
            </a:gs>
            <a:gs pos="100000">
              <a:schemeClr val="phClr">
                <a:tint val="90000"/>
                <a:satMod val="13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200000"/>
              </a:schemeClr>
            </a:gs>
            <a:gs pos="50000">
              <a:schemeClr val="phClr">
                <a:tint val="100000"/>
                <a:shade val="60000"/>
                <a:hueMod val="100000"/>
                <a:satMod val="180000"/>
              </a:schemeClr>
            </a:gs>
            <a:gs pos="100000">
              <a:schemeClr val="phClr"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50600">
              <a:schemeClr val="phClr">
                <a:alpha val="40000"/>
              </a:schemeClr>
            </a:glow>
          </a:effectLst>
        </a:effectStyle>
        <a:effectStyle>
          <a:effectLst>
            <a:glow rad="101600">
              <a:schemeClr val="phClr">
                <a:alpha val="60000"/>
              </a:schemeClr>
            </a:glow>
          </a:effectLst>
          <a:scene3d>
            <a:camera prst="isometricLeftDown" fov="0">
              <a:rot lat="0" lon="0" rev="0"/>
            </a:camera>
            <a:lightRig rig="harsh" dir="tl">
              <a:rot lat="0" lon="0" rev="14280000"/>
            </a:lightRig>
          </a:scene3d>
          <a:sp3d prstMaterial="flat">
            <a:bevelT w="38100" h="50800" prst="softRound"/>
          </a:sp3d>
        </a:effectStyle>
        <a:effectStyle>
          <a:effectLst>
            <a:glow>
              <a:schemeClr val="phClr"/>
            </a:glow>
          </a:effectLst>
          <a:scene3d>
            <a:camera prst="isometricLeftDown">
              <a:rot lat="0" lon="0" rev="0"/>
            </a:camera>
            <a:lightRig rig="harsh" dir="tl">
              <a:rot lat="0" lon="0" rev="14280000"/>
            </a:lightRig>
          </a:scene3d>
          <a:sp3d extrusionH="63500" contourW="38100" prstMaterial="flat">
            <a:bevelT w="50800" h="635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1322</Words>
  <Application>Microsoft Office PowerPoint</Application>
  <PresentationFormat>如螢幕大小 (4:3)</PresentationFormat>
  <Paragraphs>157</Paragraphs>
  <Slides>30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48" baseType="lpstr">
      <vt:lpstr>SimHei</vt:lpstr>
      <vt:lpstr>文鼎古印體</vt:lpstr>
      <vt:lpstr>文鼎勘亭流</vt:lpstr>
      <vt:lpstr>文鼎粗行楷</vt:lpstr>
      <vt:lpstr>文鼎粗隸</vt:lpstr>
      <vt:lpstr>全真特圓體</vt:lpstr>
      <vt:lpstr>書法家中楷體</vt:lpstr>
      <vt:lpstr>微軟正黑體</vt:lpstr>
      <vt:lpstr>微軟正黑體 Light</vt:lpstr>
      <vt:lpstr>新細明體</vt:lpstr>
      <vt:lpstr>標楷體</vt:lpstr>
      <vt:lpstr>Arial</vt:lpstr>
      <vt:lpstr>Calibri</vt:lpstr>
      <vt:lpstr>Microsoft Sans Serif</vt:lpstr>
      <vt:lpstr>Tahoma</vt:lpstr>
      <vt:lpstr>Times New Roman</vt:lpstr>
      <vt:lpstr>Verdana</vt:lpstr>
      <vt:lpstr>MSC_MS_EA_Buisiness_ID04(3)</vt:lpstr>
      <vt:lpstr>學生為主體，教育創新機</vt:lpstr>
      <vt:lpstr>PowerPoint 簡報</vt:lpstr>
      <vt:lpstr>PowerPoint 簡報</vt:lpstr>
      <vt:lpstr>PowerPoint 簡報</vt:lpstr>
      <vt:lpstr>個人重要殊榮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以學生核心的學校經營模式 </vt:lpstr>
      <vt:lpstr>以學生核心的學校經營模式 </vt:lpstr>
      <vt:lpstr>以學校效能為導向的學校經營模式 </vt:lpstr>
      <vt:lpstr>以學校效能為導向的學校經營模式 </vt:lpstr>
      <vt:lpstr>以問題解決為方針的學校經營模式 </vt:lpstr>
      <vt:lpstr>PowerPoint 簡報</vt:lpstr>
      <vt:lpstr>課程領導與教學創新 </vt:lpstr>
      <vt:lpstr>行政推動與教學創新--- 行政支援教學</vt:lpstr>
      <vt:lpstr>學校社區化，社區學校化</vt:lpstr>
      <vt:lpstr>以學校中長期計畫為核心主軸，爭取各項補助經費 </vt:lpstr>
      <vt:lpstr>PowerPoint 簡報</vt:lpstr>
      <vt:lpstr>PowerPoint 簡報</vt:lpstr>
      <vt:lpstr>PowerPoint 簡報</vt:lpstr>
      <vt:lpstr>PowerPoint 簡報</vt:lpstr>
      <vt:lpstr>校園的改變—傳承</vt:lpstr>
      <vt:lpstr>結語一</vt:lpstr>
      <vt:lpstr>結語二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/>
  <cp:lastModifiedBy/>
  <cp:revision>96</cp:revision>
  <dcterms:modified xsi:type="dcterms:W3CDTF">2024-09-26T11:50:19Z</dcterms:modified>
</cp:coreProperties>
</file>